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51" r:id="rId3"/>
    <p:sldId id="263" r:id="rId4"/>
    <p:sldId id="331" r:id="rId5"/>
    <p:sldId id="332" r:id="rId6"/>
    <p:sldId id="355" r:id="rId7"/>
    <p:sldId id="342" r:id="rId8"/>
    <p:sldId id="338" r:id="rId9"/>
    <p:sldId id="340" r:id="rId10"/>
    <p:sldId id="381" r:id="rId11"/>
    <p:sldId id="377" r:id="rId12"/>
    <p:sldId id="345" r:id="rId13"/>
    <p:sldId id="334" r:id="rId14"/>
    <p:sldId id="384" r:id="rId15"/>
    <p:sldId id="333" r:id="rId16"/>
    <p:sldId id="341" r:id="rId17"/>
    <p:sldId id="335" r:id="rId18"/>
    <p:sldId id="336" r:id="rId19"/>
    <p:sldId id="352" r:id="rId20"/>
    <p:sldId id="354" r:id="rId21"/>
    <p:sldId id="374" r:id="rId22"/>
    <p:sldId id="337" r:id="rId23"/>
    <p:sldId id="375" r:id="rId24"/>
    <p:sldId id="383" r:id="rId25"/>
    <p:sldId id="378" r:id="rId26"/>
    <p:sldId id="343" r:id="rId27"/>
    <p:sldId id="346" r:id="rId28"/>
    <p:sldId id="347" r:id="rId29"/>
    <p:sldId id="385" r:id="rId30"/>
    <p:sldId id="379" r:id="rId31"/>
    <p:sldId id="365" r:id="rId32"/>
    <p:sldId id="380" r:id="rId33"/>
    <p:sldId id="357" r:id="rId34"/>
    <p:sldId id="382" r:id="rId35"/>
    <p:sldId id="356" r:id="rId36"/>
    <p:sldId id="363" r:id="rId37"/>
    <p:sldId id="361" r:id="rId38"/>
    <p:sldId id="364" r:id="rId39"/>
    <p:sldId id="360" r:id="rId40"/>
    <p:sldId id="367" r:id="rId41"/>
    <p:sldId id="370" r:id="rId42"/>
    <p:sldId id="371" r:id="rId43"/>
    <p:sldId id="372" r:id="rId44"/>
    <p:sldId id="359" r:id="rId45"/>
    <p:sldId id="373" r:id="rId46"/>
    <p:sldId id="358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jN2mehRNgxIPN7nZ03pax5nmsf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73" autoAdjust="0"/>
    <p:restoredTop sz="94192"/>
  </p:normalViewPr>
  <p:slideViewPr>
    <p:cSldViewPr snapToGrid="0" snapToObjects="1">
      <p:cViewPr varScale="1">
        <p:scale>
          <a:sx n="103" d="100"/>
          <a:sy n="103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549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71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940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/>
              <a:t>MTV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435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/>
              <a:t>MTV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588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동작원리 사진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로직을</a:t>
            </a:r>
            <a:r>
              <a:rPr lang="ko-KR" altLang="en-US" dirty="0"/>
              <a:t> 보여줌 </a:t>
            </a:r>
            <a:r>
              <a:rPr lang="en-US" altLang="ko-KR" dirty="0"/>
              <a:t>+</a:t>
            </a:r>
            <a:r>
              <a:rPr lang="ko-KR" altLang="en-US" dirty="0"/>
              <a:t> 설명</a:t>
            </a: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1111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3762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/>
              <a:t>M + admin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714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 err="1"/>
              <a:t>url</a:t>
            </a:r>
            <a:r>
              <a:rPr lang="en-US" altLang="ko-KR" dirty="0"/>
              <a:t> + T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76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 err="1"/>
              <a:t>url</a:t>
            </a:r>
            <a:r>
              <a:rPr lang="en-US" altLang="ko-KR" dirty="0"/>
              <a:t> + T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0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(Django</a:t>
            </a:r>
            <a:r>
              <a:rPr lang="ko-KR" altLang="en-US" dirty="0"/>
              <a:t>의 심화 버전에 맞는 사진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간단한 소개 및 오늘 할 일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en-US" altLang="ko-KR" dirty="0" err="1"/>
              <a:t>django</a:t>
            </a:r>
            <a:r>
              <a:rPr lang="en-US" altLang="ko-KR" dirty="0"/>
              <a:t> –</a:t>
            </a:r>
            <a:r>
              <a:rPr lang="ko-KR" altLang="en-US" dirty="0"/>
              <a:t> 웹프레임워크 사진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Django</a:t>
            </a:r>
            <a:r>
              <a:rPr lang="ko-KR" altLang="en-US" dirty="0"/>
              <a:t> 복습 언급</a:t>
            </a:r>
            <a:r>
              <a:rPr lang="en-US" altLang="ko-KR" dirty="0"/>
              <a:t>,</a:t>
            </a:r>
            <a:r>
              <a:rPr lang="ko-KR" altLang="en-US" dirty="0"/>
              <a:t> 프레임워크 언급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930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 err="1"/>
              <a:t>url</a:t>
            </a:r>
            <a:r>
              <a:rPr lang="en-US" altLang="ko-KR" dirty="0"/>
              <a:t> + T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833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 err="1"/>
              <a:t>url</a:t>
            </a:r>
            <a:r>
              <a:rPr lang="en-US" altLang="ko-KR" dirty="0"/>
              <a:t> + T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4359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/>
              <a:t>V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5125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Django</a:t>
            </a:r>
            <a:r>
              <a:rPr lang="ko-KR" altLang="en-US" dirty="0"/>
              <a:t>의 개발 순서 </a:t>
            </a:r>
            <a:r>
              <a:rPr lang="en-US" altLang="ko-KR" dirty="0"/>
              <a:t>V</a:t>
            </a:r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5187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645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898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440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582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418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2703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Django</a:t>
            </a:r>
            <a:r>
              <a:rPr lang="ko-KR" altLang="en-US" dirty="0"/>
              <a:t> 소개 다시 한번</a:t>
            </a:r>
            <a:r>
              <a:rPr lang="en-US" altLang="ko-KR" dirty="0"/>
              <a:t>.</a:t>
            </a:r>
            <a:r>
              <a:rPr lang="ko-KR" altLang="en-US" dirty="0"/>
              <a:t> 웹 프레임워크라는 것에 집중</a:t>
            </a:r>
            <a:r>
              <a:rPr lang="en-US" altLang="ko-KR" dirty="0"/>
              <a:t>.</a:t>
            </a:r>
            <a:r>
              <a:rPr lang="ko-KR" altLang="en-US" dirty="0"/>
              <a:t> 웹 프레임 워크 안에 우리의 코드가 속한다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945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502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219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20217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980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817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013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010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008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2422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608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프레임워크와 라이브러리 비교해서 설명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ko-KR" altLang="en-US" dirty="0" err="1"/>
              <a:t>리액트</a:t>
            </a:r>
            <a:r>
              <a:rPr lang="ko-KR" altLang="en-US" dirty="0"/>
              <a:t> 언급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프레임워크는 해당 프레임워크의 동작 원리를 알고 필요한 부분을 찾아서 사용하면 된다고 언급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3613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40118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613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909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0202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6752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315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Template </a:t>
            </a:r>
            <a:r>
              <a:rPr lang="ko-KR" altLang="en-US" dirty="0"/>
              <a:t>가져오고</a:t>
            </a:r>
            <a:r>
              <a:rPr lang="en-US" altLang="ko-KR" dirty="0"/>
              <a:t>,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가져오고</a:t>
            </a:r>
            <a:r>
              <a:rPr lang="en-US" altLang="ko-KR" dirty="0"/>
              <a:t>, </a:t>
            </a:r>
            <a:r>
              <a:rPr lang="en-US" altLang="ko-KR" dirty="0" err="1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blog: </a:t>
            </a:r>
            <a:r>
              <a:rPr lang="ko-KR" altLang="en-US" dirty="0"/>
              <a:t>붙이고</a:t>
            </a:r>
            <a:r>
              <a:rPr lang="en-US" altLang="ko-KR" dirty="0"/>
              <a:t>, view</a:t>
            </a:r>
            <a:r>
              <a:rPr lang="ko-KR" altLang="en-US" dirty="0"/>
              <a:t>의 </a:t>
            </a:r>
            <a:r>
              <a:rPr lang="en-US" altLang="ko-KR" dirty="0"/>
              <a:t>detail</a:t>
            </a:r>
            <a:r>
              <a:rPr lang="ko-KR" altLang="en-US" dirty="0"/>
              <a:t>에서 </a:t>
            </a:r>
            <a:r>
              <a:rPr lang="en-US" altLang="ko-KR" dirty="0" err="1"/>
              <a:t>related_name</a:t>
            </a:r>
            <a:r>
              <a:rPr lang="ko-KR" altLang="en-US" dirty="0" err="1"/>
              <a:t>으로</a:t>
            </a:r>
            <a:r>
              <a:rPr lang="ko-KR" altLang="en-US" dirty="0"/>
              <a:t> 가져와서 보여주기</a:t>
            </a: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4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827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32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140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472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01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blo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ccount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ngo/djang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503103" y="5484586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8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662669" y="5484586"/>
            <a:ext cx="1159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dk1"/>
                </a:solidFill>
              </a:rPr>
              <a:t>김범진</a:t>
            </a:r>
            <a:endParaRPr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4669536" y="3607351"/>
            <a:ext cx="29194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A5A5A5"/>
                </a:solidFill>
              </a:rPr>
              <a:t>Django </a:t>
            </a:r>
            <a:r>
              <a:rPr lang="ko-KR" altLang="en-US" sz="2400" b="1" dirty="0">
                <a:solidFill>
                  <a:srgbClr val="A5A5A5"/>
                </a:solidFill>
              </a:rPr>
              <a:t>복습 </a:t>
            </a:r>
            <a:r>
              <a:rPr lang="en-US" altLang="ko-KR" sz="2400" b="1" dirty="0">
                <a:solidFill>
                  <a:srgbClr val="A5A5A5"/>
                </a:solidFill>
              </a:rPr>
              <a:t>&amp;</a:t>
            </a:r>
            <a:r>
              <a:rPr lang="ko-KR" altLang="en-US" sz="2400" b="1" dirty="0">
                <a:solidFill>
                  <a:srgbClr val="A5A5A5"/>
                </a:solidFill>
              </a:rPr>
              <a:t> 심화</a:t>
            </a:r>
            <a:endParaRPr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8229600" y="3237978"/>
            <a:ext cx="354511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r>
              <a:rPr lang="en-US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번째 </a:t>
            </a:r>
            <a:r>
              <a:rPr lang="en-US" sz="4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세션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8;p5">
            <a:extLst>
              <a:ext uri="{FF2B5EF4-FFF2-40B4-BE49-F238E27FC236}">
                <a16:creationId xmlns:a16="http://schemas.microsoft.com/office/drawing/2014/main" id="{04829390-466E-2A7E-35A7-CB6B15E047C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40;p5">
            <a:extLst>
              <a:ext uri="{FF2B5EF4-FFF2-40B4-BE49-F238E27FC236}">
                <a16:creationId xmlns:a16="http://schemas.microsoft.com/office/drawing/2014/main" id="{34122250-BB7F-B18D-EA58-ACBF5469A913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" name="Google Shape;141;p5">
            <a:extLst>
              <a:ext uri="{FF2B5EF4-FFF2-40B4-BE49-F238E27FC236}">
                <a16:creationId xmlns:a16="http://schemas.microsoft.com/office/drawing/2014/main" id="{266C90E9-1DD0-C057-4235-8F62D1D22894}"/>
              </a:ext>
            </a:extLst>
          </p:cNvPr>
          <p:cNvSpPr txBox="1"/>
          <p:nvPr/>
        </p:nvSpPr>
        <p:spPr>
          <a:xfrm>
            <a:off x="584056" y="766750"/>
            <a:ext cx="198725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의 동작 과정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FD4E53-CC69-B880-9721-4B355290D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3" y="305085"/>
            <a:ext cx="8481184" cy="56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64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47117C-6578-6545-97CD-EF467F41037F}"/>
              </a:ext>
            </a:extLst>
          </p:cNvPr>
          <p:cNvSpPr/>
          <p:nvPr/>
        </p:nvSpPr>
        <p:spPr>
          <a:xfrm>
            <a:off x="1132165" y="1273289"/>
            <a:ext cx="924198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startapp</a:t>
            </a:r>
            <a:r>
              <a:rPr kumimoji="1" lang="en-US" altLang="ko-KR" sz="2400" dirty="0"/>
              <a:t> blog</a:t>
            </a:r>
          </a:p>
          <a:p>
            <a:r>
              <a:rPr lang="ko-KR" altLang="en-US" sz="1500" dirty="0">
                <a:solidFill>
                  <a:srgbClr val="7F7F7F"/>
                </a:solidFill>
              </a:rPr>
              <a:t>프로젝트 폴더 내에 장고 앱 생성</a:t>
            </a:r>
            <a:endParaRPr lang="en-US" altLang="ko-KR" sz="1500" dirty="0">
              <a:solidFill>
                <a:srgbClr val="7F7F7F"/>
              </a:solidFill>
            </a:endParaRPr>
          </a:p>
          <a:p>
            <a:endParaRPr lang="en-US" altLang="ko-KR" sz="1500" dirty="0">
              <a:solidFill>
                <a:srgbClr val="7F7F7F"/>
              </a:solidFill>
            </a:endParaRPr>
          </a:p>
          <a:p>
            <a:r>
              <a:rPr lang="en-US" altLang="ko-KR" sz="2000" dirty="0" err="1">
                <a:solidFill>
                  <a:schemeClr val="tx1"/>
                </a:solidFill>
              </a:rPr>
              <a:t>settings.py</a:t>
            </a:r>
            <a:r>
              <a:rPr lang="ko-KR" altLang="en-US" sz="2000" dirty="0">
                <a:solidFill>
                  <a:schemeClr val="tx1"/>
                </a:solidFill>
              </a:rPr>
              <a:t> 내의 </a:t>
            </a:r>
            <a:r>
              <a:rPr lang="en" altLang="ko-KR" sz="2000" dirty="0">
                <a:solidFill>
                  <a:schemeClr val="tx1"/>
                </a:solidFill>
              </a:rPr>
              <a:t>INSTALLED_APPS</a:t>
            </a:r>
            <a:r>
              <a:rPr lang="ko-KR" altLang="en-US" sz="2000" dirty="0">
                <a:solidFill>
                  <a:schemeClr val="tx1"/>
                </a:solidFill>
              </a:rPr>
              <a:t>에 </a:t>
            </a:r>
            <a:r>
              <a:rPr lang="en-US" altLang="ko-KR" sz="2000" dirty="0">
                <a:solidFill>
                  <a:schemeClr val="tx1"/>
                </a:solidFill>
              </a:rPr>
              <a:t>‘blog’</a:t>
            </a:r>
            <a:r>
              <a:rPr lang="ko-KR" altLang="en-US" sz="2000" dirty="0">
                <a:solidFill>
                  <a:schemeClr val="tx1"/>
                </a:solidFill>
              </a:rPr>
              <a:t>추가</a:t>
            </a:r>
            <a:r>
              <a:rPr lang="en-US" altLang="ko-KR" sz="2000" dirty="0">
                <a:solidFill>
                  <a:schemeClr val="tx1"/>
                </a:solidFill>
              </a:rPr>
              <a:t>, TIME_ZONE </a:t>
            </a:r>
            <a:r>
              <a:rPr lang="ko-KR" altLang="en-US" sz="2000" dirty="0">
                <a:solidFill>
                  <a:schemeClr val="tx1"/>
                </a:solidFill>
              </a:rPr>
              <a:t>은</a:t>
            </a:r>
            <a:r>
              <a:rPr lang="en-US" altLang="ko-KR" sz="2000" dirty="0">
                <a:solidFill>
                  <a:schemeClr val="tx1"/>
                </a:solidFill>
              </a:rPr>
              <a:t> 'Asia/Seoul’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/>
              <a:t>…</a:t>
            </a:r>
            <a:r>
              <a:rPr lang="ko-KR" altLang="en-US" sz="2000" dirty="0"/>
              <a:t> </a:t>
            </a:r>
            <a:r>
              <a:rPr lang="en-US" altLang="ko-KR" sz="2000" dirty="0" err="1"/>
              <a:t>Models.py</a:t>
            </a:r>
            <a:r>
              <a:rPr lang="en-US" altLang="ko-KR" sz="2000" dirty="0"/>
              <a:t> </a:t>
            </a:r>
            <a:r>
              <a:rPr lang="ko-KR" altLang="en-US" sz="2000" dirty="0"/>
              <a:t>작업 </a:t>
            </a:r>
            <a:r>
              <a:rPr lang="en-US" altLang="ko-KR" sz="2000" dirty="0"/>
              <a:t>…</a:t>
            </a:r>
          </a:p>
          <a:p>
            <a:endParaRPr lang="en-US" altLang="ko-KR" sz="2000" dirty="0"/>
          </a:p>
          <a:p>
            <a:r>
              <a:rPr lang="en-US" altLang="ko-KR" sz="2400" dirty="0"/>
              <a:t>python </a:t>
            </a:r>
            <a:r>
              <a:rPr lang="en-US" altLang="ko-KR" sz="2400" dirty="0" err="1"/>
              <a:t>manage.py</a:t>
            </a:r>
            <a:r>
              <a:rPr lang="en-US" altLang="ko-KR" sz="2400" dirty="0"/>
              <a:t> </a:t>
            </a:r>
            <a:r>
              <a:rPr lang="en-US" altLang="ko-KR" sz="2400" dirty="0" err="1"/>
              <a:t>makemigrations</a:t>
            </a:r>
            <a:r>
              <a:rPr lang="en-US" altLang="ko-KR" sz="2400" dirty="0"/>
              <a:t> (app)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</a:rPr>
              <a:t>(app)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</a:rPr>
              <a:t>은 생략 가능</a:t>
            </a: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-US" altLang="ko-KR" sz="2400" dirty="0"/>
          </a:p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애플리케이션 디렉터리 하위에 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migrations/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을 만든다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endParaRPr kumimoji="1" lang="en-US" altLang="ko-KR" sz="1500" dirty="0"/>
          </a:p>
          <a:p>
            <a:pPr lvl="1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migrate	(app)</a:t>
            </a:r>
          </a:p>
          <a:p>
            <a:pPr lvl="1"/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migrations/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정보를 추출하여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에 반영한다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. (=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테이블 생성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) </a:t>
            </a:r>
          </a:p>
          <a:p>
            <a:r>
              <a:rPr lang="en-US" altLang="ko-KR" sz="2400" dirty="0"/>
              <a:t>python </a:t>
            </a:r>
            <a:r>
              <a:rPr lang="en-US" altLang="ko-KR" sz="2400" dirty="0" err="1"/>
              <a:t>manage.py</a:t>
            </a:r>
            <a:r>
              <a:rPr lang="en-US" altLang="ko-KR" sz="2400" dirty="0"/>
              <a:t> </a:t>
            </a:r>
            <a:r>
              <a:rPr lang="en-US" altLang="ko-KR" sz="2400" dirty="0" err="1"/>
              <a:t>showmigrations</a:t>
            </a:r>
            <a:r>
              <a:rPr lang="en-US" altLang="ko-KR" sz="2400" dirty="0"/>
              <a:t> (app)</a:t>
            </a:r>
          </a:p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마이그레이션별 적용 여부를 알 수 있다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D3A149-E168-6144-9734-5E4AE9157CC0}"/>
              </a:ext>
            </a:extLst>
          </p:cNvPr>
          <p:cNvSpPr/>
          <p:nvPr/>
        </p:nvSpPr>
        <p:spPr>
          <a:xfrm>
            <a:off x="7939133" y="5120496"/>
            <a:ext cx="42528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결론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b="1" dirty="0" err="1"/>
              <a:t>models.py</a:t>
            </a:r>
            <a:r>
              <a:rPr lang="ko-KR" altLang="en-US" dirty="0"/>
              <a:t>에 변경사항이 생길 때 마다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</a:t>
            </a:r>
            <a:r>
              <a:rPr lang="en-US" altLang="ko-KR" b="1" dirty="0" err="1"/>
              <a:t>makemigrations</a:t>
            </a:r>
            <a:r>
              <a:rPr lang="ko-KR" altLang="en-US" dirty="0"/>
              <a:t>와 </a:t>
            </a:r>
            <a:br>
              <a:rPr lang="en-US" altLang="ko-KR" dirty="0"/>
            </a:br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migrate</a:t>
            </a:r>
            <a:r>
              <a:rPr lang="ko-KR" altLang="en-US" dirty="0" err="1"/>
              <a:t>를</a:t>
            </a:r>
            <a:r>
              <a:rPr lang="ko-KR" altLang="en-US" dirty="0"/>
              <a:t> 해주시면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A06DCD73-3A88-D447-6A50-E4F9324E1B56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6BEFD5C9-4EB3-C1CA-6E19-AEA1A041510A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0C266899-DEA6-2923-12B1-F6D9521E09C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App </a:t>
            </a:r>
            <a:r>
              <a:rPr lang="ko-KR" altLang="en-US" b="1" dirty="0">
                <a:solidFill>
                  <a:srgbClr val="7F7F7F"/>
                </a:solidFill>
              </a:rPr>
              <a:t>생성 </a:t>
            </a:r>
            <a:r>
              <a:rPr lang="en-US" altLang="ko-KR" b="1" dirty="0">
                <a:solidFill>
                  <a:srgbClr val="7F7F7F"/>
                </a:solidFill>
              </a:rPr>
              <a:t>-</a:t>
            </a:r>
            <a:r>
              <a:rPr lang="ko-KR" altLang="en-US" b="1" dirty="0">
                <a:solidFill>
                  <a:srgbClr val="7F7F7F"/>
                </a:solidFill>
              </a:rPr>
              <a:t> </a:t>
            </a:r>
            <a:r>
              <a:rPr lang="en-US" altLang="ko-KR" b="1" dirty="0">
                <a:solidFill>
                  <a:srgbClr val="7F7F7F"/>
                </a:solidFill>
              </a:rPr>
              <a:t>blog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45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3978875" y="1801121"/>
            <a:ext cx="762906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데이터베이스 반영을 위한 마이그레이션 파일들을 저장한다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파이썬</a:t>
            </a:r>
            <a:r>
              <a:rPr kumimoji="1" lang="ko-KR" altLang="en-US" dirty="0"/>
              <a:t> 디렉터리를 패키지처럼 사용할 수 있게 도와준다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admin</a:t>
            </a:r>
            <a:r>
              <a:rPr kumimoji="1" lang="ko-KR" altLang="en-US" dirty="0"/>
              <a:t>페이지에 대한 여러 설정을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커스터마이징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어플리케이션에 대한 정보가 있는 곳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설정 클래스를 작성할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앱 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별칭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경로 등을 설정할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테이블 관련 사항들을 정의한다</a:t>
            </a:r>
            <a:r>
              <a:rPr kumimoji="1" lang="en-US" altLang="ko-KR" dirty="0"/>
              <a:t>. ORM </a:t>
            </a:r>
            <a:r>
              <a:rPr kumimoji="1" lang="ko-KR" altLang="en-US" dirty="0"/>
              <a:t>기법에 의해 테이블을 클래스로 정의하고 있으므로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클래스의 특징인 변수와 메서드도 가질 수 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테스트 코드를 작성할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웹 요청을 받아서 최종 응답 데이터를 웹 클라이언트로 반환하는 함수들이 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lang="ko-KR" altLang="en-US" dirty="0"/>
              <a:t>웹 요청을 분석하여 데이터베이스 처리 등 필요한 </a:t>
            </a:r>
            <a:r>
              <a:rPr lang="ko-KR" altLang="en-US" dirty="0" err="1"/>
              <a:t>로직을</a:t>
            </a:r>
            <a:r>
              <a:rPr lang="ko-KR" altLang="en-US" dirty="0"/>
              <a:t> 수행하고</a:t>
            </a:r>
            <a:r>
              <a:rPr lang="en-US" altLang="ko-KR" dirty="0"/>
              <a:t>, </a:t>
            </a:r>
            <a:r>
              <a:rPr lang="ko-KR" altLang="en-US" dirty="0"/>
              <a:t>템플릿을 통해 화면에 표시할 데이터를 만든 후</a:t>
            </a:r>
            <a:r>
              <a:rPr lang="en-US" altLang="ko-KR" dirty="0"/>
              <a:t>, </a:t>
            </a:r>
            <a:r>
              <a:rPr lang="ko-KR" altLang="en-US" dirty="0"/>
              <a:t>만들어진 최종 데이터를 웹클라이언트에게 응답</a:t>
            </a:r>
            <a:r>
              <a:rPr lang="en-US" altLang="ko-KR" dirty="0"/>
              <a:t>)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BAEC1-98A2-BA4F-8F55-0CB5EAA431D4}"/>
              </a:ext>
            </a:extLst>
          </p:cNvPr>
          <p:cNvSpPr/>
          <p:nvPr/>
        </p:nvSpPr>
        <p:spPr>
          <a:xfrm>
            <a:off x="584056" y="2045726"/>
            <a:ext cx="16438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chemeClr val="tx1"/>
                </a:solidFill>
              </a:rPr>
              <a:t>app/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migrations/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        __</a:t>
            </a:r>
            <a:r>
              <a:rPr lang="en" altLang="ko-KR" dirty="0" err="1">
                <a:solidFill>
                  <a:schemeClr val="tx1"/>
                </a:solidFill>
              </a:rPr>
              <a:t>init</a:t>
            </a:r>
            <a:r>
              <a:rPr lang="en" altLang="ko-KR" dirty="0">
                <a:solidFill>
                  <a:schemeClr val="tx1"/>
                </a:solidFill>
              </a:rPr>
              <a:t>__.</a:t>
            </a:r>
            <a:r>
              <a:rPr lang="en" altLang="ko-KR" dirty="0" err="1">
                <a:solidFill>
                  <a:schemeClr val="tx1"/>
                </a:solidFill>
              </a:rPr>
              <a:t>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__</a:t>
            </a:r>
            <a:r>
              <a:rPr lang="en" altLang="ko-KR" dirty="0" err="1">
                <a:solidFill>
                  <a:schemeClr val="tx1"/>
                </a:solidFill>
              </a:rPr>
              <a:t>init</a:t>
            </a:r>
            <a:r>
              <a:rPr lang="en" altLang="ko-KR" dirty="0">
                <a:solidFill>
                  <a:schemeClr val="tx1"/>
                </a:solidFill>
              </a:rPr>
              <a:t>__.</a:t>
            </a:r>
            <a:r>
              <a:rPr lang="en" altLang="ko-KR" dirty="0" err="1">
                <a:solidFill>
                  <a:schemeClr val="tx1"/>
                </a:solidFill>
              </a:rPr>
              <a:t>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admin.py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apps.py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models.py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tests.py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views.py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6885243-F76E-234E-9C31-6FB99FB062E5}"/>
              </a:ext>
            </a:extLst>
          </p:cNvPr>
          <p:cNvCxnSpPr>
            <a:cxnSpLocks/>
          </p:cNvCxnSpPr>
          <p:nvPr/>
        </p:nvCxnSpPr>
        <p:spPr>
          <a:xfrm flipV="1">
            <a:off x="1922888" y="1946357"/>
            <a:ext cx="2055988" cy="5181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675B16B-BA32-CE4E-9748-DE6E8DDCB3FA}"/>
              </a:ext>
            </a:extLst>
          </p:cNvPr>
          <p:cNvCxnSpPr>
            <a:cxnSpLocks/>
          </p:cNvCxnSpPr>
          <p:nvPr/>
        </p:nvCxnSpPr>
        <p:spPr>
          <a:xfrm flipV="1">
            <a:off x="2227955" y="2447455"/>
            <a:ext cx="1750921" cy="212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6329DC67-C71B-984D-8E2A-6ABCF95A6B4F}"/>
              </a:ext>
            </a:extLst>
          </p:cNvPr>
          <p:cNvCxnSpPr>
            <a:cxnSpLocks/>
          </p:cNvCxnSpPr>
          <p:nvPr/>
        </p:nvCxnSpPr>
        <p:spPr>
          <a:xfrm flipV="1">
            <a:off x="1785252" y="2447455"/>
            <a:ext cx="2193624" cy="426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3DE40B3-BA20-C045-95EB-A5463E9EFCA5}"/>
              </a:ext>
            </a:extLst>
          </p:cNvPr>
          <p:cNvCxnSpPr>
            <a:cxnSpLocks/>
          </p:cNvCxnSpPr>
          <p:nvPr/>
        </p:nvCxnSpPr>
        <p:spPr>
          <a:xfrm flipV="1">
            <a:off x="1691494" y="2866261"/>
            <a:ext cx="2287382" cy="1747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47081DEF-203B-1041-B1C3-36F4A4E38784}"/>
              </a:ext>
            </a:extLst>
          </p:cNvPr>
          <p:cNvCxnSpPr>
            <a:cxnSpLocks/>
          </p:cNvCxnSpPr>
          <p:nvPr/>
        </p:nvCxnSpPr>
        <p:spPr>
          <a:xfrm flipV="1">
            <a:off x="1538960" y="3247154"/>
            <a:ext cx="2439916" cy="45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427F9A54-64FA-E44E-BEBC-3CE59A20C133}"/>
              </a:ext>
            </a:extLst>
          </p:cNvPr>
          <p:cNvCxnSpPr>
            <a:cxnSpLocks/>
          </p:cNvCxnSpPr>
          <p:nvPr/>
        </p:nvCxnSpPr>
        <p:spPr>
          <a:xfrm>
            <a:off x="1657532" y="3915377"/>
            <a:ext cx="2321342" cy="1025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6C7608F-A73F-E241-8B15-E484BB88659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691493" y="3551361"/>
            <a:ext cx="2287382" cy="342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F6EC9C6-BFA6-D941-809D-F92F6C6DC434}"/>
              </a:ext>
            </a:extLst>
          </p:cNvPr>
          <p:cNvCxnSpPr>
            <a:cxnSpLocks/>
          </p:cNvCxnSpPr>
          <p:nvPr/>
        </p:nvCxnSpPr>
        <p:spPr>
          <a:xfrm>
            <a:off x="1538960" y="3741383"/>
            <a:ext cx="2439914" cy="795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Google Shape;138;p5">
            <a:extLst>
              <a:ext uri="{FF2B5EF4-FFF2-40B4-BE49-F238E27FC236}">
                <a16:creationId xmlns:a16="http://schemas.microsoft.com/office/drawing/2014/main" id="{04829390-466E-2A7E-35A7-CB6B15E047C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40;p5">
            <a:extLst>
              <a:ext uri="{FF2B5EF4-FFF2-40B4-BE49-F238E27FC236}">
                <a16:creationId xmlns:a16="http://schemas.microsoft.com/office/drawing/2014/main" id="{34122250-BB7F-B18D-EA58-ACBF5469A913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" name="Google Shape;141;p5">
            <a:extLst>
              <a:ext uri="{FF2B5EF4-FFF2-40B4-BE49-F238E27FC236}">
                <a16:creationId xmlns:a16="http://schemas.microsoft.com/office/drawing/2014/main" id="{266C90E9-1DD0-C057-4235-8F62D1D22894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의 구조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26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MTV </a:t>
            </a:r>
            <a:r>
              <a:rPr lang="en-US" b="1" dirty="0" err="1">
                <a:solidFill>
                  <a:srgbClr val="7F7F7F"/>
                </a:solidFill>
              </a:rPr>
              <a:t>패턴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E59B7550-7CA1-A749-8D51-B6A583ADD09A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0A99D9-D9E5-C449-8EB2-29305A3D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1278465"/>
            <a:ext cx="7015162" cy="43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4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75909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7F7F7F"/>
                </a:solidFill>
              </a:rPr>
              <a:t>MTV </a:t>
            </a:r>
            <a:r>
              <a:rPr lang="en-US" b="1" dirty="0" err="1">
                <a:solidFill>
                  <a:srgbClr val="7F7F7F"/>
                </a:solidFill>
              </a:rPr>
              <a:t>패턴</a:t>
            </a:r>
            <a:r>
              <a:rPr lang="ko-KR" altLang="en-US" b="1" dirty="0">
                <a:solidFill>
                  <a:srgbClr val="7F7F7F"/>
                </a:solidFill>
              </a:rPr>
              <a:t>의 장점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E59B7550-7CA1-A749-8D51-B6A583ADD09A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7779A-7657-1383-614F-539EF5F17800}"/>
              </a:ext>
            </a:extLst>
          </p:cNvPr>
          <p:cNvSpPr txBox="1"/>
          <p:nvPr/>
        </p:nvSpPr>
        <p:spPr>
          <a:xfrm>
            <a:off x="1539240" y="1715170"/>
            <a:ext cx="10436932" cy="2337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Noto Sans KR"/>
              </a:rPr>
              <a:t>-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관심사에 따라 코드가 분리되어 가독성이 높아진다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- Model, View, Template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간의 독립성을 유지할 수 있다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. 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-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모듈 간의 결합도 </a:t>
            </a:r>
            <a:r>
              <a:rPr lang="ko-KR" altLang="en-US" sz="2500" b="1" i="0" dirty="0" err="1">
                <a:solidFill>
                  <a:schemeClr val="tx1"/>
                </a:solidFill>
                <a:effectLst/>
                <a:latin typeface="Noto Sans KR"/>
              </a:rPr>
              <a:t>느슨해지므로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 변경 사항의 범위가 줄어든다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-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화면 디자이너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, DB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개발자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, </a:t>
            </a:r>
            <a:r>
              <a:rPr lang="ko-KR" altLang="en-US" sz="2500" b="1" dirty="0">
                <a:solidFill>
                  <a:schemeClr val="tx1"/>
                </a:solidFill>
                <a:latin typeface="Noto Sans KR"/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  <a:latin typeface="Noto Sans KR"/>
              </a:rPr>
              <a:t>SW </a:t>
            </a:r>
            <a:r>
              <a:rPr lang="ko-KR" altLang="en-US" sz="2500" b="1" i="0" dirty="0">
                <a:solidFill>
                  <a:schemeClr val="tx1"/>
                </a:solidFill>
                <a:effectLst/>
                <a:latin typeface="Noto Sans KR"/>
              </a:rPr>
              <a:t>개발자 간의 협업이 쉬워진다</a:t>
            </a:r>
            <a:r>
              <a:rPr lang="en-US" altLang="ko-KR" sz="2500" b="1" i="0" dirty="0">
                <a:solidFill>
                  <a:schemeClr val="tx1"/>
                </a:solidFill>
                <a:effectLst/>
                <a:latin typeface="Noto Sans KR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5D866E-445E-2520-68C7-D492229A0BD4}"/>
              </a:ext>
            </a:extLst>
          </p:cNvPr>
          <p:cNvSpPr txBox="1"/>
          <p:nvPr/>
        </p:nvSpPr>
        <p:spPr>
          <a:xfrm>
            <a:off x="1657532" y="4647572"/>
            <a:ext cx="828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= </a:t>
            </a:r>
            <a:r>
              <a:rPr lang="ko-KR" altLang="en-US" sz="4000" b="1" dirty="0"/>
              <a:t>그냥 하시면 됩니다</a:t>
            </a:r>
            <a:r>
              <a:rPr lang="en-US" altLang="ko-KR" sz="4000" b="1" dirty="0"/>
              <a:t>. 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7769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8797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의 동작</a:t>
            </a:r>
            <a:r>
              <a:rPr lang="en-US" altLang="ko-KR" b="1" dirty="0">
                <a:solidFill>
                  <a:srgbClr val="7F7F7F"/>
                </a:solidFill>
              </a:rPr>
              <a:t> </a:t>
            </a:r>
            <a:r>
              <a:rPr lang="ko-KR" altLang="en-US" b="1" dirty="0">
                <a:solidFill>
                  <a:srgbClr val="7F7F7F"/>
                </a:solidFill>
              </a:rPr>
              <a:t>과정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C33B9BCF-6802-5D47-8591-EE1D7231E166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3D5ABD-DE83-1D4F-BE2B-294F5E03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1377950"/>
            <a:ext cx="7264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 </a:t>
            </a:r>
            <a:endParaRPr dirty="0"/>
          </a:p>
        </p:txBody>
      </p:sp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ORM</a:t>
            </a:r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D3A149-E168-6144-9734-5E4AE9157CC0}"/>
              </a:ext>
            </a:extLst>
          </p:cNvPr>
          <p:cNvSpPr/>
          <p:nvPr/>
        </p:nvSpPr>
        <p:spPr>
          <a:xfrm>
            <a:off x="1256506" y="2696923"/>
            <a:ext cx="1011333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/>
              <a:t>Django</a:t>
            </a:r>
            <a:r>
              <a:rPr lang="ko-KR" altLang="en-US" sz="1500" dirty="0"/>
              <a:t>의 </a:t>
            </a:r>
            <a:r>
              <a:rPr lang="en" altLang="ko-KR" sz="1500" dirty="0"/>
              <a:t>DB</a:t>
            </a:r>
            <a:r>
              <a:rPr lang="ko-KR" altLang="en-US" sz="1500" dirty="0"/>
              <a:t>처리는 </a:t>
            </a:r>
            <a:r>
              <a:rPr lang="en" altLang="ko-KR" sz="1500" b="1" dirty="0"/>
              <a:t>ORM(Object Relational Mapping)</a:t>
            </a:r>
            <a:r>
              <a:rPr lang="ko-KR" altLang="en-US" sz="1500" b="1" dirty="0"/>
              <a:t>기법</a:t>
            </a:r>
            <a:r>
              <a:rPr lang="ko-KR" altLang="en-US" sz="1500" dirty="0"/>
              <a:t>을 사용한다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객체</a:t>
            </a:r>
            <a:r>
              <a:rPr lang="en-US" altLang="ko-KR" sz="1500" b="1" dirty="0">
                <a:solidFill>
                  <a:schemeClr val="accent3">
                    <a:lumMod val="75000"/>
                  </a:schemeClr>
                </a:solidFill>
              </a:rPr>
              <a:t>(Object)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와 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관계형 데이터베이스</a:t>
            </a:r>
            <a:r>
              <a:rPr lang="en-US" altLang="ko-KR" sz="1500" b="1" dirty="0">
                <a:solidFill>
                  <a:schemeClr val="accent3">
                    <a:lumMod val="75000"/>
                  </a:schemeClr>
                </a:solidFill>
              </a:rPr>
              <a:t>(Relational)</a:t>
            </a:r>
            <a:r>
              <a:rPr lang="ko-KR" altLang="en-US" sz="1500" dirty="0" err="1">
                <a:solidFill>
                  <a:schemeClr val="accent3">
                    <a:lumMod val="75000"/>
                  </a:schemeClr>
                </a:solidFill>
              </a:rPr>
              <a:t>를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연결</a:t>
            </a:r>
            <a:r>
              <a:rPr lang="en-US" altLang="ko-KR" sz="1500" b="1" dirty="0">
                <a:solidFill>
                  <a:schemeClr val="accent3">
                    <a:lumMod val="75000"/>
                  </a:schemeClr>
                </a:solidFill>
              </a:rPr>
              <a:t>(Mapping)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해준다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데이터베이스와 객체 지향 프로그래밍 언어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(Python, Java)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간의 호환되지 않는 데이터를 변환 및 연결하는 기법 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Model</a:t>
            </a:r>
            <a:r>
              <a:rPr lang="ko-KR" altLang="en-US" sz="1500" dirty="0">
                <a:solidFill>
                  <a:schemeClr val="tx1"/>
                </a:solidFill>
              </a:rPr>
              <a:t>이란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테이블을 정의하는 장고의 클래스를 의미하며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models.py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en-US" sz="1500" dirty="0">
                <a:solidFill>
                  <a:schemeClr val="tx1"/>
                </a:solidFill>
              </a:rPr>
              <a:t>파일에 테이블 관련 사항들을 정의한다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/>
              <a:t>ORM</a:t>
            </a:r>
            <a:r>
              <a:rPr lang="ko-KR" altLang="en-US" sz="1500" dirty="0"/>
              <a:t> 방식을 기반으로 테이블을 클래스로 매핑해서 테이블에 대한 </a:t>
            </a:r>
            <a:r>
              <a:rPr lang="en" altLang="ko-KR" sz="1500" dirty="0"/>
              <a:t>CRUD </a:t>
            </a:r>
            <a:r>
              <a:rPr lang="ko-KR" altLang="en-US" sz="1500" dirty="0"/>
              <a:t>기능을 클래스 객체에 대해 수행하면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ko-KR" altLang="en-US" sz="1500" dirty="0"/>
              <a:t>장고가 내부적으로 </a:t>
            </a:r>
            <a:r>
              <a:rPr lang="en" altLang="ko-KR" sz="1500" dirty="0"/>
              <a:t>SQL</a:t>
            </a:r>
            <a:r>
              <a:rPr lang="ko-KR" altLang="en-US" sz="1500" dirty="0"/>
              <a:t>처리하여 </a:t>
            </a:r>
            <a:r>
              <a:rPr lang="en" altLang="ko-KR" sz="1500" dirty="0"/>
              <a:t>DB</a:t>
            </a:r>
            <a:r>
              <a:rPr lang="ko-KR" altLang="en-US" sz="1500" dirty="0"/>
              <a:t>에 반영해준다</a:t>
            </a:r>
            <a:r>
              <a:rPr lang="en-US" altLang="ko-KR" sz="1500" dirty="0"/>
              <a:t>. </a:t>
            </a:r>
          </a:p>
          <a:p>
            <a:endParaRPr lang="en-US" altLang="ko-KR" sz="1500" dirty="0"/>
          </a:p>
          <a:p>
            <a:r>
              <a:rPr lang="ko-KR" altLang="en-US" sz="1500" dirty="0"/>
              <a:t>테이블 </a:t>
            </a:r>
            <a:r>
              <a:rPr lang="en-US" altLang="ko-KR" sz="1500" dirty="0"/>
              <a:t>==</a:t>
            </a:r>
            <a:r>
              <a:rPr lang="ko-KR" altLang="en-US" sz="1500" dirty="0"/>
              <a:t> 클래스</a:t>
            </a:r>
            <a:r>
              <a:rPr lang="en-US" altLang="ko-KR" sz="1500" dirty="0"/>
              <a:t> 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" altLang="ko-KR" sz="1500" dirty="0" err="1">
                <a:solidFill>
                  <a:schemeClr val="accent3">
                    <a:lumMod val="75000"/>
                  </a:schemeClr>
                </a:solidFill>
              </a:rPr>
              <a:t>django.db.models.Model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클래스 상속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br>
              <a:rPr lang="en-US" altLang="ko-KR" sz="1500" dirty="0"/>
            </a:br>
            <a:r>
              <a:rPr lang="ko-KR" altLang="en-US" sz="1500" dirty="0"/>
              <a:t>테이블의 컬럼 </a:t>
            </a:r>
            <a:r>
              <a:rPr lang="en-US" altLang="ko-KR" sz="1500" dirty="0"/>
              <a:t>==</a:t>
            </a:r>
            <a:r>
              <a:rPr lang="ko-KR" altLang="en-US" sz="1500" dirty="0"/>
              <a:t> 클래스의 속성</a:t>
            </a:r>
            <a:r>
              <a:rPr lang="en-US" altLang="ko-KR" sz="1500" dirty="0"/>
              <a:t> 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(models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의 필드 사용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) </a:t>
            </a:r>
          </a:p>
          <a:p>
            <a:endParaRPr lang="en" altLang="ko-KR" sz="1500" dirty="0"/>
          </a:p>
          <a:p>
            <a:r>
              <a:rPr lang="en" altLang="ko-KR" sz="1500" dirty="0" err="1"/>
              <a:t>models.py</a:t>
            </a:r>
            <a:r>
              <a:rPr lang="ko-KR" altLang="en-US" sz="1500" dirty="0"/>
              <a:t>에서 </a:t>
            </a:r>
            <a:r>
              <a:rPr lang="en" altLang="ko-KR" sz="1500" dirty="0"/>
              <a:t>DB </a:t>
            </a:r>
            <a:r>
              <a:rPr lang="ko-KR" altLang="en-US" sz="1500" dirty="0"/>
              <a:t>변경사항이 생기면 </a:t>
            </a:r>
            <a:r>
              <a:rPr lang="ko-KR" altLang="en-US" sz="1500" dirty="0" err="1"/>
              <a:t>반영해야된다</a:t>
            </a:r>
            <a:r>
              <a:rPr lang="en-US" altLang="ko-KR" sz="1500" dirty="0"/>
              <a:t>. </a:t>
            </a:r>
          </a:p>
          <a:p>
            <a:r>
              <a:rPr lang="en-US" altLang="ko-KR" sz="1500" dirty="0"/>
              <a:t>=&gt;</a:t>
            </a:r>
            <a:r>
              <a:rPr lang="ko-KR" altLang="en-US" sz="1500" dirty="0"/>
              <a:t> 테이블 및 필드를 생성</a:t>
            </a:r>
            <a:r>
              <a:rPr lang="en-US" altLang="ko-KR" sz="1500" dirty="0"/>
              <a:t>, </a:t>
            </a:r>
            <a:r>
              <a:rPr lang="ko-KR" altLang="en-US" sz="1500" dirty="0"/>
              <a:t>삭제</a:t>
            </a:r>
            <a:r>
              <a:rPr lang="en-US" altLang="ko-KR" sz="1500" dirty="0"/>
              <a:t>, </a:t>
            </a:r>
            <a:r>
              <a:rPr lang="ko-KR" altLang="en-US" sz="1500" dirty="0"/>
              <a:t>변경 등 </a:t>
            </a:r>
            <a:r>
              <a:rPr lang="en" altLang="ko-KR" sz="1500" dirty="0"/>
              <a:t>DB</a:t>
            </a:r>
            <a:r>
              <a:rPr lang="ko-KR" altLang="en-US" sz="1500" dirty="0"/>
              <a:t>에 대한 변경 사항을 알려주는 정보인 </a:t>
            </a:r>
            <a:r>
              <a:rPr lang="ko-KR" altLang="en-US" sz="1500" b="1" dirty="0"/>
              <a:t>마이그레이션</a:t>
            </a:r>
            <a:r>
              <a:rPr lang="ko-KR" altLang="en-US" sz="1500" dirty="0"/>
              <a:t>을 도입</a:t>
            </a:r>
            <a:endParaRPr lang="en-US" altLang="ko-KR" sz="1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D162FD-3275-9B4B-BFE0-DACC1EA8D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"/>
          <a:stretch/>
        </p:blipFill>
        <p:spPr>
          <a:xfrm>
            <a:off x="4492160" y="1144826"/>
            <a:ext cx="4056062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74480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Model &amp; Admin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4EE65604-DA44-E948-8C44-3132810C3297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6EB539-84F3-DA4A-82E0-0135A9442FC7}"/>
              </a:ext>
            </a:extLst>
          </p:cNvPr>
          <p:cNvSpPr/>
          <p:nvPr/>
        </p:nvSpPr>
        <p:spPr>
          <a:xfrm>
            <a:off x="396256" y="1719814"/>
            <a:ext cx="6096000" cy="17091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django.db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models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title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CharField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max_length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200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content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TextField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__str__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.title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2EC788-95B0-814B-B3D2-8CE817267771}"/>
              </a:ext>
            </a:extLst>
          </p:cNvPr>
          <p:cNvSpPr/>
          <p:nvPr/>
        </p:nvSpPr>
        <p:spPr>
          <a:xfrm>
            <a:off x="396256" y="4666342"/>
            <a:ext cx="6096000" cy="81144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8235CD-05C4-0743-9819-80852033C380}"/>
              </a:ext>
            </a:extLst>
          </p:cNvPr>
          <p:cNvSpPr/>
          <p:nvPr/>
        </p:nvSpPr>
        <p:spPr>
          <a:xfrm>
            <a:off x="396256" y="1344198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blog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767664-C421-6346-A469-A937A9C9238E}"/>
              </a:ext>
            </a:extLst>
          </p:cNvPr>
          <p:cNvSpPr/>
          <p:nvPr/>
        </p:nvSpPr>
        <p:spPr>
          <a:xfrm>
            <a:off x="376676" y="4311765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5A0B60-9D8D-ABF2-4CF7-3E03560C3C89}"/>
              </a:ext>
            </a:extLst>
          </p:cNvPr>
          <p:cNvSpPr/>
          <p:nvPr/>
        </p:nvSpPr>
        <p:spPr>
          <a:xfrm>
            <a:off x="7723305" y="3059668"/>
            <a:ext cx="42528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결론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b="1" dirty="0" err="1"/>
              <a:t>models.py</a:t>
            </a:r>
            <a:r>
              <a:rPr lang="ko-KR" altLang="en-US" dirty="0"/>
              <a:t>에 변경사항이 생길 때 마다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</a:t>
            </a:r>
            <a:r>
              <a:rPr lang="en-US" altLang="ko-KR" b="1" dirty="0" err="1"/>
              <a:t>makemigrations</a:t>
            </a:r>
            <a:r>
              <a:rPr lang="ko-KR" altLang="en-US" dirty="0"/>
              <a:t>와 </a:t>
            </a:r>
            <a:br>
              <a:rPr lang="en-US" altLang="ko-KR" dirty="0"/>
            </a:br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migrate</a:t>
            </a:r>
            <a:r>
              <a:rPr lang="ko-KR" altLang="en-US" dirty="0" err="1"/>
              <a:t>를</a:t>
            </a:r>
            <a:r>
              <a:rPr lang="ko-KR" altLang="en-US" dirty="0"/>
              <a:t> 해주시면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21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58F1F756-BD0C-684E-9920-45E8FFC428F4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5DBED2-8D35-5145-BE68-AF1322279333}"/>
              </a:ext>
            </a:extLst>
          </p:cNvPr>
          <p:cNvSpPr/>
          <p:nvPr/>
        </p:nvSpPr>
        <p:spPr>
          <a:xfrm>
            <a:off x="396256" y="2142277"/>
            <a:ext cx="6096000" cy="22477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blog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18F24-6443-C144-9E1E-F2DAB4B1E02B}"/>
              </a:ext>
            </a:extLst>
          </p:cNvPr>
          <p:cNvSpPr/>
          <p:nvPr/>
        </p:nvSpPr>
        <p:spPr>
          <a:xfrm>
            <a:off x="396256" y="1793896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project/project/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145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4447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Template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58F1F756-BD0C-684E-9920-45E8FFC428F4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E194B9-C13E-C64C-B295-27615D810D23}"/>
              </a:ext>
            </a:extLst>
          </p:cNvPr>
          <p:cNvSpPr/>
          <p:nvPr/>
        </p:nvSpPr>
        <p:spPr>
          <a:xfrm>
            <a:off x="3379747" y="837049"/>
            <a:ext cx="6876082" cy="242726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{% for post in posts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'detail'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{%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endfor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'new'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글 </a:t>
            </a:r>
            <a:r>
              <a:rPr lang="ko-KR" altLang="ko-KR" dirty="0" err="1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쓰러가기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A99EB2-6A64-E641-8F2B-DBD7F9F496E6}"/>
              </a:ext>
            </a:extLst>
          </p:cNvPr>
          <p:cNvSpPr/>
          <p:nvPr/>
        </p:nvSpPr>
        <p:spPr>
          <a:xfrm>
            <a:off x="440518" y="3645650"/>
            <a:ext cx="10747994" cy="26068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action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method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{%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csrf_token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input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placeholder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제목을 입력해주세요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cols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30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rows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10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placeholder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내용을 입력해주세요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&gt;&lt;/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submit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작성하기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8BE62A-2F53-EE48-A425-F8B889811199}"/>
              </a:ext>
            </a:extLst>
          </p:cNvPr>
          <p:cNvSpPr/>
          <p:nvPr/>
        </p:nvSpPr>
        <p:spPr>
          <a:xfrm>
            <a:off x="3379747" y="455716"/>
            <a:ext cx="3236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45354C-7D36-784F-A488-5372C4675FD8}"/>
              </a:ext>
            </a:extLst>
          </p:cNvPr>
          <p:cNvSpPr/>
          <p:nvPr/>
        </p:nvSpPr>
        <p:spPr>
          <a:xfrm>
            <a:off x="379343" y="3254707"/>
            <a:ext cx="3147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93301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22670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</a:rPr>
              <a:t>과제 공지</a:t>
            </a:r>
            <a:endParaRPr lang="ko-KR" altLang="en-US" dirty="0"/>
          </a:p>
        </p:txBody>
      </p:sp>
      <p:sp>
        <p:nvSpPr>
          <p:cNvPr id="141" name="Google Shape;141;p5"/>
          <p:cNvSpPr txBox="1"/>
          <p:nvPr/>
        </p:nvSpPr>
        <p:spPr>
          <a:xfrm>
            <a:off x="584056" y="784335"/>
            <a:ext cx="23954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웹 서비스 만들기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ea typeface="D2Coding" panose="020B0609020101020101" pitchFamily="49" charset="-127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ea typeface="D2Coding" panose="020B0609020101020101" pitchFamily="49" charset="-127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ea typeface="D2Coding" panose="020B0609020101020101" pitchFamily="49" charset="-127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ea typeface="D2Coding" panose="020B0609020101020101" pitchFamily="49" charset="-127"/>
              <a:sym typeface="Arial"/>
            </a:endParaRPr>
          </a:p>
        </p:txBody>
      </p:sp>
      <p:sp>
        <p:nvSpPr>
          <p:cNvPr id="9" name="Google Shape;142;p5">
            <a:extLst>
              <a:ext uri="{FF2B5EF4-FFF2-40B4-BE49-F238E27FC236}">
                <a16:creationId xmlns:a16="http://schemas.microsoft.com/office/drawing/2014/main" id="{146754FD-72A6-3942-A66A-CE00EE871D30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ea typeface="D2Coding" panose="020B0609020101020101" pitchFamily="49" charset="-127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ea typeface="D2Coding" panose="020B0609020101020101" pitchFamily="49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542E7-E24C-B145-BF50-DA3936AA443E}"/>
              </a:ext>
            </a:extLst>
          </p:cNvPr>
          <p:cNvSpPr txBox="1"/>
          <p:nvPr/>
        </p:nvSpPr>
        <p:spPr>
          <a:xfrm>
            <a:off x="773682" y="1321040"/>
            <a:ext cx="9839522" cy="510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 Django</a:t>
            </a:r>
            <a:r>
              <a:rPr lang="ko-KR" altLang="en-US" sz="2200" dirty="0"/>
              <a:t>를 사용하기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 Git Repository</a:t>
            </a:r>
            <a:r>
              <a:rPr lang="ko-KR" altLang="en-US" sz="2200" dirty="0"/>
              <a:t>에 업로드하고</a:t>
            </a:r>
            <a:r>
              <a:rPr lang="en-US" altLang="ko-KR" sz="2200" dirty="0"/>
              <a:t>, Readme</a:t>
            </a:r>
            <a:r>
              <a:rPr lang="ko-KR" altLang="en-US" sz="2200" dirty="0"/>
              <a:t>에 설명 적기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 HTML, CSS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이용한 꾸미기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 JavaScript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이용한 사용자 인터랙션 추가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/>
              <a:t> 기능 추가하기</a:t>
            </a:r>
            <a:r>
              <a:rPr lang="en-US" altLang="ko-KR" sz="2200" dirty="0"/>
              <a:t>(CRUD, </a:t>
            </a:r>
            <a:r>
              <a:rPr lang="ko-KR" altLang="en-US" sz="2200" dirty="0" err="1"/>
              <a:t>크롤링</a:t>
            </a:r>
            <a:r>
              <a:rPr lang="en-US" altLang="ko-KR" sz="2200" dirty="0"/>
              <a:t>, </a:t>
            </a:r>
            <a:r>
              <a:rPr lang="ko-KR" altLang="en-US" sz="2200" dirty="0"/>
              <a:t>투표</a:t>
            </a:r>
            <a:r>
              <a:rPr lang="en-US" altLang="ko-KR" sz="2200" dirty="0"/>
              <a:t>, … ETC)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 여러 애플리케이션 사용하기</a:t>
            </a:r>
            <a:r>
              <a:rPr kumimoji="1" lang="en-US" altLang="ko-KR" sz="2200" dirty="0"/>
              <a:t>(Blog, Auth, Crawler, Poll, … ETC)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/>
              <a:t> 회원 관리 포함하기</a:t>
            </a:r>
            <a:r>
              <a:rPr lang="en-US" altLang="ko-KR" sz="2200" dirty="0"/>
              <a:t>(Session, Cookie, Storage, JWT, SMTP, OAuth, … ETC)</a:t>
            </a:r>
            <a:endParaRPr kumimoji="1" lang="en-US" altLang="ko-KR" sz="2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200" dirty="0"/>
              <a:t> (</a:t>
            </a:r>
            <a:r>
              <a:rPr kumimoji="1" lang="ko-KR" altLang="en-US" sz="2200" dirty="0"/>
              <a:t>심화</a:t>
            </a:r>
            <a:r>
              <a:rPr kumimoji="1" lang="en-US" altLang="ko-KR" sz="2200" dirty="0"/>
              <a:t>)Django </a:t>
            </a:r>
            <a:r>
              <a:rPr kumimoji="1" lang="ko-KR" altLang="en-US" sz="2200" dirty="0"/>
              <a:t>기본 메소드 및 클래스 상속받아 </a:t>
            </a:r>
            <a:r>
              <a:rPr kumimoji="1" lang="ko-KR" altLang="en-US" sz="2200" dirty="0" err="1"/>
              <a:t>오버라이딩하기</a:t>
            </a:r>
            <a:endParaRPr kumimoji="1" lang="ko-KR" altLang="en-US" sz="2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 </a:t>
            </a:r>
            <a:r>
              <a:rPr kumimoji="1" lang="en-US" altLang="ko-KR" sz="2200" dirty="0"/>
              <a:t>(</a:t>
            </a:r>
            <a:r>
              <a:rPr kumimoji="1" lang="ko-KR" altLang="en-US" sz="2200" dirty="0"/>
              <a:t>심화</a:t>
            </a:r>
            <a:r>
              <a:rPr kumimoji="1" lang="en-US" altLang="ko-KR" sz="2200" dirty="0"/>
              <a:t>)</a:t>
            </a:r>
            <a:r>
              <a:rPr kumimoji="1" lang="ko-KR" altLang="en-US" sz="2200" dirty="0"/>
              <a:t>배포하기</a:t>
            </a:r>
            <a:endParaRPr kumimoji="1" lang="en-US" altLang="ko-KR" sz="2200" dirty="0"/>
          </a:p>
          <a:p>
            <a:pPr>
              <a:lnSpc>
                <a:spcPct val="150000"/>
              </a:lnSpc>
            </a:pPr>
            <a:endParaRPr kumimoji="1"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675861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4447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Template</a:t>
            </a:r>
            <a:r>
              <a:rPr lang="ko-KR" alt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58F1F756-BD0C-684E-9920-45E8FFC428F4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ABD52B-DE71-DF4A-9554-53EE67199B59}"/>
              </a:ext>
            </a:extLst>
          </p:cNvPr>
          <p:cNvSpPr/>
          <p:nvPr/>
        </p:nvSpPr>
        <p:spPr>
          <a:xfrm>
            <a:off x="3391225" y="837049"/>
            <a:ext cx="6096000" cy="242726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'home'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홈으로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'edit'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수정하기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'delete'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삭제하기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259F35-C4DB-424E-A8B1-2D3126831586}"/>
              </a:ext>
            </a:extLst>
          </p:cNvPr>
          <p:cNvSpPr/>
          <p:nvPr/>
        </p:nvSpPr>
        <p:spPr>
          <a:xfrm>
            <a:off x="484781" y="3617075"/>
            <a:ext cx="9367839" cy="26068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action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method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{%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csrf_token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input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value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{{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post.title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cols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30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rows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10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submit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수정하기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E09D47-6BCE-EA41-994E-D4CA75714A41}"/>
              </a:ext>
            </a:extLst>
          </p:cNvPr>
          <p:cNvSpPr/>
          <p:nvPr/>
        </p:nvSpPr>
        <p:spPr>
          <a:xfrm>
            <a:off x="3379747" y="455716"/>
            <a:ext cx="3416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detail.html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51B7E0-ADC3-1C4A-93FA-017E73FC8259}"/>
              </a:ext>
            </a:extLst>
          </p:cNvPr>
          <p:cNvSpPr/>
          <p:nvPr/>
        </p:nvSpPr>
        <p:spPr>
          <a:xfrm>
            <a:off x="484781" y="3238368"/>
            <a:ext cx="3236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12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4447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Template</a:t>
            </a:r>
            <a:r>
              <a:rPr lang="ko-KR" alt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58F1F756-BD0C-684E-9920-45E8FFC428F4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C1222C-9A07-D24E-8D49-6E414D8B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61" y="1850282"/>
            <a:ext cx="10274300" cy="381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FEDF87-0134-0346-B1F9-5A4DD73712B1}"/>
              </a:ext>
            </a:extLst>
          </p:cNvPr>
          <p:cNvSpPr/>
          <p:nvPr/>
        </p:nvSpPr>
        <p:spPr>
          <a:xfrm>
            <a:off x="5701748" y="990936"/>
            <a:ext cx="5738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</a:t>
            </a:r>
            <a:r>
              <a:rPr lang="en" altLang="ko-KR" dirty="0" err="1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docs.djangoproject.com</a:t>
            </a:r>
            <a:r>
              <a:rPr lang="en" altLang="ko-KR" dirty="0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" altLang="ko-KR" dirty="0" err="1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en</a:t>
            </a:r>
            <a:r>
              <a:rPr lang="en" altLang="ko-KR" dirty="0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/3.1/ref/templates/language/ </a:t>
            </a:r>
            <a:endParaRPr lang="en" altLang="ko-KR" dirty="0">
              <a:effectLst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893EF9-D3A7-FC41-B452-79F7B5D64C00}"/>
              </a:ext>
            </a:extLst>
          </p:cNvPr>
          <p:cNvSpPr/>
          <p:nvPr/>
        </p:nvSpPr>
        <p:spPr>
          <a:xfrm>
            <a:off x="5701748" y="1298671"/>
            <a:ext cx="5200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0260BF"/>
                </a:solidFill>
                <a:latin typeface="NanumSquareR"/>
              </a:rPr>
              <a:t>https://</a:t>
            </a:r>
            <a:r>
              <a:rPr lang="en" altLang="ko-KR" dirty="0" err="1">
                <a:solidFill>
                  <a:srgbClr val="0260BF"/>
                </a:solidFill>
                <a:latin typeface="NanumSquareR"/>
              </a:rPr>
              <a:t>docs.djangoproject.com</a:t>
            </a:r>
            <a:r>
              <a:rPr lang="en" altLang="ko-KR" dirty="0">
                <a:solidFill>
                  <a:srgbClr val="0260BF"/>
                </a:solidFill>
                <a:latin typeface="NanumSquareR"/>
              </a:rPr>
              <a:t>/</a:t>
            </a:r>
            <a:r>
              <a:rPr lang="en" altLang="ko-KR" dirty="0" err="1">
                <a:solidFill>
                  <a:srgbClr val="0260BF"/>
                </a:solidFill>
                <a:latin typeface="NanumSquareR"/>
              </a:rPr>
              <a:t>en</a:t>
            </a:r>
            <a:r>
              <a:rPr lang="en" altLang="ko-KR" dirty="0">
                <a:solidFill>
                  <a:srgbClr val="0260BF"/>
                </a:solidFill>
                <a:latin typeface="NanumSquareR"/>
              </a:rPr>
              <a:t>/3.0/r </a:t>
            </a:r>
            <a:r>
              <a:rPr lang="en" altLang="ko-KR" dirty="0" err="1">
                <a:solidFill>
                  <a:srgbClr val="0260BF"/>
                </a:solidFill>
                <a:latin typeface="NanumSquareR"/>
              </a:rPr>
              <a:t>ef</a:t>
            </a:r>
            <a:r>
              <a:rPr lang="en" altLang="ko-KR" dirty="0">
                <a:solidFill>
                  <a:srgbClr val="0260BF"/>
                </a:solidFill>
                <a:latin typeface="NanumSquareR"/>
              </a:rPr>
              <a:t>/templates/</a:t>
            </a:r>
            <a:r>
              <a:rPr lang="en" altLang="ko-KR" dirty="0" err="1">
                <a:solidFill>
                  <a:srgbClr val="0260BF"/>
                </a:solidFill>
                <a:latin typeface="NanumSquareR"/>
              </a:rPr>
              <a:t>builtins</a:t>
            </a:r>
            <a:r>
              <a:rPr lang="en" altLang="ko-KR" dirty="0">
                <a:solidFill>
                  <a:srgbClr val="0260BF"/>
                </a:solidFill>
                <a:latin typeface="NanumSquareR"/>
              </a:rPr>
              <a:t>/#for </a:t>
            </a:r>
            <a:endParaRPr lang="en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2453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View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BB1289E9-AD79-7A48-ADD7-FABADCAD22BE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7D183D-EE7E-1243-8126-814C312FD6C4}"/>
              </a:ext>
            </a:extLst>
          </p:cNvPr>
          <p:cNvSpPr/>
          <p:nvPr/>
        </p:nvSpPr>
        <p:spPr>
          <a:xfrm>
            <a:off x="396256" y="2233591"/>
            <a:ext cx="5480120" cy="33250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django.shortcuts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endParaRPr lang="en-US" altLang="ko-KR" sz="1600" kern="100" dirty="0">
              <a:solidFill>
                <a:srgbClr val="8BE9FD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views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all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posts</a:t>
            </a:r>
            <a:r>
              <a:rPr lang="en-US" altLang="ko-KR" dirty="0" err="1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:posts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.method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new_post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new_post.pk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AFFEA9-84DF-064A-ADDD-DE82C58FF2F9}"/>
              </a:ext>
            </a:extLst>
          </p:cNvPr>
          <p:cNvSpPr/>
          <p:nvPr/>
        </p:nvSpPr>
        <p:spPr>
          <a:xfrm>
            <a:off x="6096000" y="1503048"/>
            <a:ext cx="5592691" cy="4043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.method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filter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).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5B9661-68B5-3046-9FAB-5648CDE01893}"/>
              </a:ext>
            </a:extLst>
          </p:cNvPr>
          <p:cNvSpPr/>
          <p:nvPr/>
        </p:nvSpPr>
        <p:spPr>
          <a:xfrm>
            <a:off x="396256" y="1885210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733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6511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 동작 과정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BB1289E9-AD79-7A48-ADD7-FABADCAD22BE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484A14-5C4F-294B-85CD-5818DDA7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8" y="1301796"/>
            <a:ext cx="10523417" cy="1814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CDFBA8-B970-4149-A6A5-4D3819D70AD7}"/>
              </a:ext>
            </a:extLst>
          </p:cNvPr>
          <p:cNvSpPr txBox="1"/>
          <p:nvPr/>
        </p:nvSpPr>
        <p:spPr>
          <a:xfrm>
            <a:off x="221682" y="3134648"/>
            <a:ext cx="272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사용자가 </a:t>
            </a:r>
            <a:r>
              <a:rPr kumimoji="1" lang="en-US" altLang="ko-KR" sz="1200" dirty="0"/>
              <a:t>‘localhost:8000’</a:t>
            </a:r>
            <a:r>
              <a:rPr kumimoji="1" lang="ko-KR" altLang="en-US" sz="1200" dirty="0" err="1"/>
              <a:t>으로</a:t>
            </a:r>
            <a:r>
              <a:rPr kumimoji="1" lang="ko-KR" altLang="en-US" sz="1200" dirty="0"/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F122C-1E89-FA4A-BBD6-3E64050A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7676"/>
            <a:ext cx="5118426" cy="1791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4A1314-F0FA-E146-9740-9FAB54940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426" y="3230839"/>
            <a:ext cx="6465303" cy="2024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659BE-10A4-B244-8267-7D37BD525E69}"/>
              </a:ext>
            </a:extLst>
          </p:cNvPr>
          <p:cNvSpPr txBox="1"/>
          <p:nvPr/>
        </p:nvSpPr>
        <p:spPr>
          <a:xfrm>
            <a:off x="7927433" y="2973454"/>
            <a:ext cx="404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/>
              <a:t>QuerySet</a:t>
            </a:r>
            <a:r>
              <a:rPr kumimoji="1" lang="en-US" altLang="ko-KR" sz="1000" b="1" dirty="0"/>
              <a:t> </a:t>
            </a:r>
          </a:p>
          <a:p>
            <a:r>
              <a:rPr kumimoji="1" lang="ko-KR" altLang="en-US" sz="1000" b="1" dirty="0"/>
              <a:t>데이터베이스에서 전달받은 모델의 객체 목록</a:t>
            </a:r>
            <a:r>
              <a:rPr kumimoji="1" lang="en-US" altLang="ko-KR" sz="1000" b="1" dirty="0"/>
              <a:t>(list) = </a:t>
            </a:r>
            <a:r>
              <a:rPr kumimoji="1" lang="ko-KR" altLang="en-US" sz="1000" b="1" dirty="0"/>
              <a:t>모델들의 집합</a:t>
            </a: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655546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F8DA1-C80F-C38D-C569-7261F5F454B9}"/>
              </a:ext>
            </a:extLst>
          </p:cNvPr>
          <p:cNvSpPr txBox="1"/>
          <p:nvPr/>
        </p:nvSpPr>
        <p:spPr>
          <a:xfrm>
            <a:off x="484862" y="1962364"/>
            <a:ext cx="11279048" cy="225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0" b="1" dirty="0"/>
              <a:t>쉬는 시간 후</a:t>
            </a:r>
            <a:r>
              <a:rPr lang="en-US" altLang="ko-KR" sz="5000" b="1" dirty="0"/>
              <a:t>, Django </a:t>
            </a:r>
            <a:r>
              <a:rPr lang="ko-KR" altLang="en-US" sz="5000" b="1" dirty="0"/>
              <a:t>심화 </a:t>
            </a:r>
            <a:r>
              <a:rPr lang="en-US" altLang="ko-KR" sz="5000" b="1" dirty="0"/>
              <a:t>: App </a:t>
            </a:r>
            <a:r>
              <a:rPr lang="ko-KR" altLang="en-US" sz="5000" b="1" dirty="0"/>
              <a:t>분리</a:t>
            </a:r>
            <a:endParaRPr lang="en-US" altLang="ko-KR" sz="5000" b="1" dirty="0"/>
          </a:p>
          <a:p>
            <a:pPr>
              <a:lnSpc>
                <a:spcPct val="150000"/>
              </a:lnSpc>
            </a:pPr>
            <a:r>
              <a:rPr lang="ko-KR" altLang="en-US" sz="5000" b="1" dirty="0"/>
              <a:t>시작하겠습니다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937689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45810-10CE-014B-9F3B-0D45414A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8" y="1500163"/>
            <a:ext cx="7144116" cy="4283669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23710CB-DDAE-DA42-AC88-CEAE5EBF6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77" y="385210"/>
            <a:ext cx="5172214" cy="2283554"/>
          </a:xfrm>
          <a:prstGeom prst="rect">
            <a:avLst/>
          </a:prstGeom>
        </p:spPr>
      </p:pic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5CD1C31D-1D78-0CB2-6416-20FA4A4EFF70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8524D503-8AEE-FDC7-84AD-149A7357AA45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B081EB2B-98BA-0E24-7A83-2489E01CB83A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Model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102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B9CF22-E074-AA49-8C45-61FE4AB9D750}"/>
              </a:ext>
            </a:extLst>
          </p:cNvPr>
          <p:cNvSpPr/>
          <p:nvPr/>
        </p:nvSpPr>
        <p:spPr>
          <a:xfrm>
            <a:off x="440518" y="1116172"/>
            <a:ext cx="5700638" cy="52868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django.db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models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django.contrib.auth.models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reverse</a:t>
            </a:r>
            <a:endParaRPr lang="en-US" altLang="ko-KR" sz="1000" kern="100" dirty="0">
              <a:solidFill>
                <a:srgbClr val="50FA7B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models here.</a:t>
            </a:r>
            <a:endParaRPr lang="en-US" altLang="ko-KR" sz="1000" kern="100" dirty="0">
              <a:solidFill>
                <a:srgbClr val="6272A4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속성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: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데이터베이스 테이블의 컬럼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=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클래스의 속성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=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클래스의 필드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(ORM)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title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CharField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verbose_name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max_length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50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CharField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max_length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가 필수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form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input tag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content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TextField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form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textarea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tag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DateTimeField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auto_now_add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auto_now_add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 생성 시각 기준으로 자동 생성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DateTimeField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 저장 시각 기준으로 자동 생성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author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ForeignKey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on_delete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CASCADE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related_name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sz="1000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my_posts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ForignKey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1:N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N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 설정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CASCADE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가 있는 속성에 해당하는 데이터 삭제 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그를 포함하는 모든 객체 삭제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related_name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은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역참조할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때 사용</a:t>
            </a:r>
            <a:endParaRPr lang="en-US" altLang="ko-KR" sz="1000" kern="100" dirty="0">
              <a:solidFill>
                <a:srgbClr val="6272A4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메타 데이터</a:t>
            </a:r>
            <a:r>
              <a:rPr lang="ko-KR" altLang="en-US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: </a:t>
            </a:r>
            <a:r>
              <a:rPr lang="ko-KR" altLang="en-US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데이터에 대한 데이터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Meta </a:t>
            </a:r>
            <a:r>
              <a:rPr lang="ko-KR" altLang="en-US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내부 클래스를 정의해 사용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Meta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verbose_name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객체의 별칭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verbose_name_plural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posts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별칭의 복수형 명칭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ordering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(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-</a:t>
            </a:r>
            <a:r>
              <a:rPr lang="en-US" altLang="ko-KR" sz="1000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객체 리스트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출력시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정렬 기준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-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면 내림차순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위의 경우에는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기준으로 내림차순 후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author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기준으로 오름차순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0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524555-57E4-F442-ADDE-FDE9FDF7CB88}"/>
              </a:ext>
            </a:extLst>
          </p:cNvPr>
          <p:cNvSpPr/>
          <p:nvPr/>
        </p:nvSpPr>
        <p:spPr>
          <a:xfrm>
            <a:off x="6240431" y="606237"/>
            <a:ext cx="5918949" cy="55022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메소드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: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클래스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메소드가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아니라 객체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메소드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항상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self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인자를 가지고 있으며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테이블 단위가 아니라 레코드 단위에 영향을 미친다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(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테이블 단위는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views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Post.objects.all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()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등으로 사용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__str__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자신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(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객체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)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의 문자열 표현을 반환한다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return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self.title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.title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</a:t>
            </a:r>
            <a:r>
              <a:rPr lang="ko-KR" altLang="ko-KR" sz="1000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입니다</a:t>
            </a:r>
            <a:r>
              <a:rPr lang="en-US" altLang="ko-KR" sz="1000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endParaRPr lang="ko-KR" altLang="en-US" sz="1000" dirty="0">
              <a:solidFill>
                <a:srgbClr val="F8F8F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350"/>
              </a:lnSpc>
            </a:pPr>
            <a:endParaRPr lang="en-US" altLang="ko-KR" sz="1000" kern="100" dirty="0">
              <a:solidFill>
                <a:srgbClr val="F1FA8C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get_absolute_url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자신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(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객체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)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의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url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을 반환한다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detail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을 보여주는 경</a:t>
            </a:r>
            <a:r>
              <a:rPr lang="ko-KR" altLang="en-US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우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위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메소드를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사용하면 편하다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reverse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</a:t>
            </a:r>
            <a:r>
              <a:rPr lang="en-US" altLang="ko-KR" sz="1000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'blog:post_detail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args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.id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])</a:t>
            </a:r>
            <a:endParaRPr lang="en-US" altLang="ko-KR" sz="10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기준으로 앞 뒤 객체 반환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get_previous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get_previous_by_create_dt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0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get_next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get_next_by_create_dt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0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ForeignKey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on_delete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CASCADE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related_name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comments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author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ForeignKey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on_delete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CASCADE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related_name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sz="1000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my_comments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content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DateTimeField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auto_now_add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0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Meta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ordering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(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-</a:t>
            </a:r>
            <a:r>
              <a:rPr lang="en-US" altLang="ko-KR" sz="1000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0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__str__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.author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-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</a:t>
            </a:r>
            <a:r>
              <a:rPr lang="en-US" altLang="ko-KR" sz="1000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.content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0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4DD27B-3B80-2F49-B339-BF32CCF1D630}"/>
              </a:ext>
            </a:extLst>
          </p:cNvPr>
          <p:cNvSpPr/>
          <p:nvPr/>
        </p:nvSpPr>
        <p:spPr>
          <a:xfrm>
            <a:off x="2624983" y="766079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Google Shape;138;p5">
            <a:extLst>
              <a:ext uri="{FF2B5EF4-FFF2-40B4-BE49-F238E27FC236}">
                <a16:creationId xmlns:a16="http://schemas.microsoft.com/office/drawing/2014/main" id="{D884D97A-310B-E76D-F7AF-D792D5397030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40;p5">
            <a:extLst>
              <a:ext uri="{FF2B5EF4-FFF2-40B4-BE49-F238E27FC236}">
                <a16:creationId xmlns:a16="http://schemas.microsoft.com/office/drawing/2014/main" id="{8F6E7597-4D55-A2DF-4329-1257F503FC03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" name="Google Shape;141;p5">
            <a:extLst>
              <a:ext uri="{FF2B5EF4-FFF2-40B4-BE49-F238E27FC236}">
                <a16:creationId xmlns:a16="http://schemas.microsoft.com/office/drawing/2014/main" id="{E63B4173-11CF-18D2-F96F-3A7BEDFE4BAD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Model </a:t>
            </a:r>
            <a:r>
              <a:rPr lang="ko-KR" altLang="en-US" b="1" dirty="0">
                <a:solidFill>
                  <a:srgbClr val="7F7F7F"/>
                </a:solidFill>
              </a:rPr>
              <a:t>심화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6E72A-0FAF-492A-EA54-F8709202FCCB}"/>
              </a:ext>
            </a:extLst>
          </p:cNvPr>
          <p:cNvSpPr txBox="1"/>
          <p:nvPr/>
        </p:nvSpPr>
        <p:spPr>
          <a:xfrm>
            <a:off x="10473925" y="6057962"/>
            <a:ext cx="150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모델이 변경되면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15EA54-65D5-004E-AD7F-1D662C99DBAB}"/>
              </a:ext>
            </a:extLst>
          </p:cNvPr>
          <p:cNvSpPr/>
          <p:nvPr/>
        </p:nvSpPr>
        <p:spPr>
          <a:xfrm>
            <a:off x="3169920" y="596177"/>
            <a:ext cx="6096000" cy="587436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blog.models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CommentInline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TabularInline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TabularInline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은 같은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admin page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 다른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model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을 수정할 수 있는 권한을 부여한다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model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@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데코레이터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admin.site.register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Post,PostAdmin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)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와 동일하다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admin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 아이디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작성자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작성시각이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보이게 설정함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카테고리로 필터 가능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게시글에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딸려있는 이미지와 댓글을 접근 가능하도록 설정하였음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list_display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각 객체들이 위 순서로 보이게 설정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list_display_links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id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말고 제목을 눌러도 해당 글의 정보를 볼 수 있는 페이지로 이동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list_filter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'</a:t>
            </a:r>
            <a:r>
              <a:rPr lang="en" altLang="ko-KR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author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ko-KR" altLang="en-US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와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ko-KR" altLang="en-US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를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기준으로 필터 생성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search_fields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title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과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author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를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검색 가능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inlines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CommentInline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이제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Post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모델에서 연관된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Comment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를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확인 및 수정할 수 있다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@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list_display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C39F95-E954-1E4A-8F0F-7E1DDA58C8A7}"/>
              </a:ext>
            </a:extLst>
          </p:cNvPr>
          <p:cNvSpPr/>
          <p:nvPr/>
        </p:nvSpPr>
        <p:spPr>
          <a:xfrm>
            <a:off x="3169920" y="288400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7AE0B-6FC9-7E45-B4EB-E7B844F0A1DC}"/>
              </a:ext>
            </a:extLst>
          </p:cNvPr>
          <p:cNvSpPr txBox="1"/>
          <p:nvPr/>
        </p:nvSpPr>
        <p:spPr>
          <a:xfrm>
            <a:off x="9565105" y="4812632"/>
            <a:ext cx="203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Admin </a:t>
            </a:r>
            <a:r>
              <a:rPr kumimoji="1" lang="ko-KR" altLang="en-US" dirty="0"/>
              <a:t>페이지에 접속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DACB0C80-BA4C-8AF3-91DC-7503AE821865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40;p5">
            <a:extLst>
              <a:ext uri="{FF2B5EF4-FFF2-40B4-BE49-F238E27FC236}">
                <a16:creationId xmlns:a16="http://schemas.microsoft.com/office/drawing/2014/main" id="{20F797C9-6E8E-1CDD-DCA6-C83985273E04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2" name="Google Shape;141;p5">
            <a:extLst>
              <a:ext uri="{FF2B5EF4-FFF2-40B4-BE49-F238E27FC236}">
                <a16:creationId xmlns:a16="http://schemas.microsoft.com/office/drawing/2014/main" id="{8421729B-7F10-5752-2A90-2C752F5B111C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Admin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281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3DD78F-C06D-824E-8E72-45ED134C649D}"/>
              </a:ext>
            </a:extLst>
          </p:cNvPr>
          <p:cNvSpPr/>
          <p:nvPr/>
        </p:nvSpPr>
        <p:spPr>
          <a:xfrm>
            <a:off x="4737752" y="708375"/>
            <a:ext cx="6096000" cy="15295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include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en-US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include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blog.urls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blog/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로 시작되는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url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이면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blog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하위에 있는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url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을 불러온다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757CD1-F554-9D44-A20B-13E4F82EA8C7}"/>
              </a:ext>
            </a:extLst>
          </p:cNvPr>
          <p:cNvSpPr/>
          <p:nvPr/>
        </p:nvSpPr>
        <p:spPr>
          <a:xfrm>
            <a:off x="4737752" y="375425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project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9BC4-49F4-D443-94E1-F9613ABC3890}"/>
              </a:ext>
            </a:extLst>
          </p:cNvPr>
          <p:cNvSpPr/>
          <p:nvPr/>
        </p:nvSpPr>
        <p:spPr>
          <a:xfrm>
            <a:off x="584056" y="2337092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DE94BE-7E55-C141-8C53-B2301B792597}"/>
              </a:ext>
            </a:extLst>
          </p:cNvPr>
          <p:cNvSpPr/>
          <p:nvPr/>
        </p:nvSpPr>
        <p:spPr>
          <a:xfrm>
            <a:off x="584056" y="2705114"/>
            <a:ext cx="6096000" cy="242726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blog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app_name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중복을 피하기 위한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네임스페이스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/blog/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edit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Google Shape;138;p5">
            <a:extLst>
              <a:ext uri="{FF2B5EF4-FFF2-40B4-BE49-F238E27FC236}">
                <a16:creationId xmlns:a16="http://schemas.microsoft.com/office/drawing/2014/main" id="{F4866BCC-0C03-4A66-7013-525FF3C5CCB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40;p5">
            <a:extLst>
              <a:ext uri="{FF2B5EF4-FFF2-40B4-BE49-F238E27FC236}">
                <a16:creationId xmlns:a16="http://schemas.microsoft.com/office/drawing/2014/main" id="{F05F569D-BB02-2097-65F9-F6F0527A1176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" name="Google Shape;141;p5">
            <a:extLst>
              <a:ext uri="{FF2B5EF4-FFF2-40B4-BE49-F238E27FC236}">
                <a16:creationId xmlns:a16="http://schemas.microsoft.com/office/drawing/2014/main" id="{4168CBD8-8614-1043-12BB-9235E26338F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7F7F7F"/>
                </a:solidFill>
              </a:rPr>
              <a:t>Url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73EEC-819E-8F0E-770E-B9F2758A97B2}"/>
              </a:ext>
            </a:extLst>
          </p:cNvPr>
          <p:cNvSpPr txBox="1"/>
          <p:nvPr/>
        </p:nvSpPr>
        <p:spPr>
          <a:xfrm>
            <a:off x="6190701" y="5549005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변경된 홈</a:t>
            </a:r>
            <a:r>
              <a:rPr lang="en-US" altLang="ko-KR" sz="2000" dirty="0"/>
              <a:t>(</a:t>
            </a:r>
            <a:r>
              <a:rPr lang="ko-KR" altLang="en-US" sz="2000" dirty="0">
                <a:hlinkClick r:id="rId3"/>
              </a:rPr>
              <a:t>http://127.0.0.1:8000/blog/</a:t>
            </a:r>
            <a:r>
              <a:rPr lang="en-US" altLang="ko-KR" sz="2000" dirty="0"/>
              <a:t>)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접속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9864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38;p5">
            <a:extLst>
              <a:ext uri="{FF2B5EF4-FFF2-40B4-BE49-F238E27FC236}">
                <a16:creationId xmlns:a16="http://schemas.microsoft.com/office/drawing/2014/main" id="{F4866BCC-0C03-4A66-7013-525FF3C5CCB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40;p5">
            <a:extLst>
              <a:ext uri="{FF2B5EF4-FFF2-40B4-BE49-F238E27FC236}">
                <a16:creationId xmlns:a16="http://schemas.microsoft.com/office/drawing/2014/main" id="{F05F569D-BB02-2097-65F9-F6F0527A1176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" name="Google Shape;141;p5">
            <a:extLst>
              <a:ext uri="{FF2B5EF4-FFF2-40B4-BE49-F238E27FC236}">
                <a16:creationId xmlns:a16="http://schemas.microsoft.com/office/drawing/2014/main" id="{4168CBD8-8614-1043-12BB-9235E26338F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7F7F7F"/>
                </a:solidFill>
              </a:rPr>
              <a:t>Url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89359C-90FD-F63D-E5A5-119E9923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230" y="766709"/>
            <a:ext cx="6520208" cy="50191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1EAB6E-BF38-4EC9-8867-D59E23D41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20" y="4055519"/>
            <a:ext cx="1815580" cy="173029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4723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8EEC11-A213-AC4C-99D3-DCAAD9DE5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96" t="12503" r="16579"/>
          <a:stretch/>
        </p:blipFill>
        <p:spPr>
          <a:xfrm>
            <a:off x="1285101" y="837049"/>
            <a:ext cx="8963115" cy="5334198"/>
          </a:xfrm>
          <a:prstGeom prst="rect">
            <a:avLst/>
          </a:prstGeom>
        </p:spPr>
      </p:pic>
      <p:sp>
        <p:nvSpPr>
          <p:cNvPr id="7" name="Google Shape;141;p5">
            <a:extLst>
              <a:ext uri="{FF2B5EF4-FFF2-40B4-BE49-F238E27FC236}">
                <a16:creationId xmlns:a16="http://schemas.microsoft.com/office/drawing/2014/main" id="{EF6CB800-E577-D146-BA45-B17253BF44FC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 소개</a:t>
            </a:r>
            <a:endParaRPr dirty="0"/>
          </a:p>
        </p:txBody>
      </p:sp>
      <p:sp>
        <p:nvSpPr>
          <p:cNvPr id="8" name="Google Shape;142;p5">
            <a:extLst>
              <a:ext uri="{FF2B5EF4-FFF2-40B4-BE49-F238E27FC236}">
                <a16:creationId xmlns:a16="http://schemas.microsoft.com/office/drawing/2014/main" id="{D7EDB6F1-4AED-384C-90C6-077204819FC4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3830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A9CC60-2016-4F4A-BC6B-9CDA3F8B5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966" y="959967"/>
            <a:ext cx="3643034" cy="18501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7CD019-EC7E-7B4F-85EB-318CE35A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966" y="3224864"/>
            <a:ext cx="3643034" cy="1777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DCDCAB-6DED-3440-B36D-4AE36107DEFF}"/>
              </a:ext>
            </a:extLst>
          </p:cNvPr>
          <p:cNvSpPr txBox="1"/>
          <p:nvPr/>
        </p:nvSpPr>
        <p:spPr>
          <a:xfrm>
            <a:off x="512609" y="2837924"/>
            <a:ext cx="372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변경</a:t>
            </a:r>
            <a:r>
              <a:rPr kumimoji="1" lang="en-US" altLang="ko-KR" dirty="0"/>
              <a:t>! </a:t>
            </a:r>
            <a:r>
              <a:rPr kumimoji="1" lang="en-US" altLang="ko-KR" dirty="0" err="1"/>
              <a:t>detail.html</a:t>
            </a:r>
            <a:r>
              <a:rPr kumimoji="1" lang="ko-KR" altLang="en-US" dirty="0"/>
              <a:t>도 확인 후 변경해주세요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07DE81C9-6E51-8543-9CD5-39294B2F50D8}"/>
              </a:ext>
            </a:extLst>
          </p:cNvPr>
          <p:cNvSpPr/>
          <p:nvPr/>
        </p:nvSpPr>
        <p:spPr>
          <a:xfrm>
            <a:off x="3945619" y="2866437"/>
            <a:ext cx="296779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B81E0-6C1F-F34D-81C7-41BF97215138}"/>
              </a:ext>
            </a:extLst>
          </p:cNvPr>
          <p:cNvSpPr txBox="1"/>
          <p:nvPr/>
        </p:nvSpPr>
        <p:spPr>
          <a:xfrm>
            <a:off x="7547748" y="5912659"/>
            <a:ext cx="12134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다 하셨으면 </a:t>
            </a:r>
            <a:r>
              <a:rPr kumimoji="1" lang="en-US" altLang="ko-KR" sz="2000" dirty="0"/>
              <a:t>accounts</a:t>
            </a:r>
            <a:r>
              <a:rPr kumimoji="1" lang="ko-KR" altLang="en-US" sz="2000" dirty="0"/>
              <a:t>도 추가해봅시다</a:t>
            </a:r>
            <a:r>
              <a:rPr kumimoji="1" lang="en-US" altLang="ko-KR" sz="2000" dirty="0"/>
              <a:t>!</a:t>
            </a:r>
          </a:p>
        </p:txBody>
      </p:sp>
      <p:sp>
        <p:nvSpPr>
          <p:cNvPr id="15" name="Google Shape;138;p5">
            <a:extLst>
              <a:ext uri="{FF2B5EF4-FFF2-40B4-BE49-F238E27FC236}">
                <a16:creationId xmlns:a16="http://schemas.microsoft.com/office/drawing/2014/main" id="{EBFDDBBD-9A42-FE8B-784B-AC0333D11724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40;p5">
            <a:extLst>
              <a:ext uri="{FF2B5EF4-FFF2-40B4-BE49-F238E27FC236}">
                <a16:creationId xmlns:a16="http://schemas.microsoft.com/office/drawing/2014/main" id="{74511AF7-F275-7CF3-0704-815F4BCE79D9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7" name="Google Shape;141;p5">
            <a:extLst>
              <a:ext uri="{FF2B5EF4-FFF2-40B4-BE49-F238E27FC236}">
                <a16:creationId xmlns:a16="http://schemas.microsoft.com/office/drawing/2014/main" id="{50977A75-5874-4CC7-10F6-15C0B91EE2C9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081EF-8101-B202-C0A9-435F2777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836" y="3224864"/>
            <a:ext cx="3910227" cy="18584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3970AC-B5A3-D4E5-A7E7-E818CDDB40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33"/>
          <a:stretch/>
        </p:blipFill>
        <p:spPr>
          <a:xfrm>
            <a:off x="7189318" y="987798"/>
            <a:ext cx="3948745" cy="1769854"/>
          </a:xfrm>
          <a:prstGeom prst="rect">
            <a:avLst/>
          </a:prstGeom>
        </p:spPr>
      </p:pic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897CE08E-8C77-4B0D-81BF-E306F1C42C8D}"/>
              </a:ext>
            </a:extLst>
          </p:cNvPr>
          <p:cNvSpPr/>
          <p:nvPr/>
        </p:nvSpPr>
        <p:spPr>
          <a:xfrm>
            <a:off x="9034559" y="2823567"/>
            <a:ext cx="296779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16990-A665-E3E8-25D3-F0F99243AB5B}"/>
              </a:ext>
            </a:extLst>
          </p:cNvPr>
          <p:cNvSpPr txBox="1"/>
          <p:nvPr/>
        </p:nvSpPr>
        <p:spPr>
          <a:xfrm>
            <a:off x="5453159" y="2829533"/>
            <a:ext cx="372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변경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en-US" altLang="ko-KR" dirty="0"/>
              <a:t>edit</a:t>
            </a:r>
            <a:r>
              <a:rPr kumimoji="1" lang="ko-KR" altLang="en-US" dirty="0"/>
              <a:t>과</a:t>
            </a:r>
            <a:r>
              <a:rPr kumimoji="1" lang="en-US" altLang="ko-KR" dirty="0"/>
              <a:t> delete</a:t>
            </a:r>
            <a:r>
              <a:rPr kumimoji="1" lang="ko-KR" altLang="en-US" dirty="0"/>
              <a:t>도 확인 후 변경해주세요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5" name="도넛[D] 4">
            <a:extLst>
              <a:ext uri="{FF2B5EF4-FFF2-40B4-BE49-F238E27FC236}">
                <a16:creationId xmlns:a16="http://schemas.microsoft.com/office/drawing/2014/main" id="{2A8C7377-E046-56ED-81D4-7741CB1E1F66}"/>
              </a:ext>
            </a:extLst>
          </p:cNvPr>
          <p:cNvSpPr/>
          <p:nvPr/>
        </p:nvSpPr>
        <p:spPr>
          <a:xfrm>
            <a:off x="4242398" y="1696456"/>
            <a:ext cx="383060" cy="389198"/>
          </a:xfrm>
          <a:prstGeom prst="donut">
            <a:avLst>
              <a:gd name="adj" fmla="val 19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656C005F-6E8F-583A-4A5E-DEBA5AA28163}"/>
              </a:ext>
            </a:extLst>
          </p:cNvPr>
          <p:cNvSpPr/>
          <p:nvPr/>
        </p:nvSpPr>
        <p:spPr>
          <a:xfrm>
            <a:off x="8991418" y="2037663"/>
            <a:ext cx="383060" cy="389198"/>
          </a:xfrm>
          <a:prstGeom prst="donut">
            <a:avLst>
              <a:gd name="adj" fmla="val 19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도넛[D] 23">
            <a:extLst>
              <a:ext uri="{FF2B5EF4-FFF2-40B4-BE49-F238E27FC236}">
                <a16:creationId xmlns:a16="http://schemas.microsoft.com/office/drawing/2014/main" id="{B5F0F90C-FE68-1256-A397-9A6CE1693FAD}"/>
              </a:ext>
            </a:extLst>
          </p:cNvPr>
          <p:cNvSpPr/>
          <p:nvPr/>
        </p:nvSpPr>
        <p:spPr>
          <a:xfrm>
            <a:off x="3393901" y="2368454"/>
            <a:ext cx="383060" cy="389198"/>
          </a:xfrm>
          <a:prstGeom prst="donut">
            <a:avLst>
              <a:gd name="adj" fmla="val 19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08CEAC-2AD1-D2F7-270E-78FA0A04D217}"/>
              </a:ext>
            </a:extLst>
          </p:cNvPr>
          <p:cNvSpPr txBox="1"/>
          <p:nvPr/>
        </p:nvSpPr>
        <p:spPr>
          <a:xfrm>
            <a:off x="149932" y="5305692"/>
            <a:ext cx="7591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/>
              <a:t>참고</a:t>
            </a:r>
            <a:r>
              <a:rPr kumimoji="1" lang="en-US" altLang="ko-KR" sz="1500" dirty="0"/>
              <a:t>)</a:t>
            </a:r>
            <a:r>
              <a:rPr kumimoji="1" lang="ko-KR" altLang="en-US" sz="1500" dirty="0"/>
              <a:t> 아직 게시글 생성에 </a:t>
            </a:r>
            <a:r>
              <a:rPr kumimoji="1" lang="en-US" altLang="ko-KR" sz="1500" dirty="0"/>
              <a:t>Author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선택하는 부분이 없어서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생성을 하면 에러가 납니다</a:t>
            </a:r>
            <a:r>
              <a:rPr kumimoji="1" lang="en-US" altLang="ko-KR" sz="1500" dirty="0"/>
              <a:t>.</a:t>
            </a:r>
            <a:r>
              <a:rPr kumimoji="1" lang="ko-KR" altLang="en-US" sz="1500" dirty="0"/>
              <a:t> </a:t>
            </a:r>
            <a:br>
              <a:rPr kumimoji="1" lang="en-US" altLang="ko-KR" sz="1500" dirty="0"/>
            </a:br>
            <a:r>
              <a:rPr kumimoji="1" lang="en-US" altLang="ko-KR" sz="1500" dirty="0"/>
              <a:t>Admin</a:t>
            </a:r>
            <a:r>
              <a:rPr kumimoji="1" lang="ko-KR" altLang="en-US" sz="1500" dirty="0"/>
              <a:t> 페이지에서 직접 생성해줍시다</a:t>
            </a:r>
            <a:r>
              <a:rPr kumimoji="1" lang="en-US" altLang="ko-KR" sz="15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F1146F-8E48-50E4-4EF2-12D61896234B}"/>
              </a:ext>
            </a:extLst>
          </p:cNvPr>
          <p:cNvSpPr txBox="1"/>
          <p:nvPr/>
        </p:nvSpPr>
        <p:spPr>
          <a:xfrm>
            <a:off x="2731008" y="439929"/>
            <a:ext cx="12134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/>
              <a:t>url</a:t>
            </a:r>
            <a:r>
              <a:rPr kumimoji="1" lang="ko-KR" altLang="en-US" sz="2000" dirty="0"/>
              <a:t> 네임스페이스를 사용하는 곳에서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app_name</a:t>
            </a:r>
            <a:r>
              <a:rPr kumimoji="1" lang="ko-KR" altLang="en-US" sz="2000" dirty="0"/>
              <a:t>을 붙여줍시다</a:t>
            </a:r>
            <a:r>
              <a:rPr kumimoji="1" lang="en-US" altLang="ko-KR" sz="2000" dirty="0"/>
              <a:t>!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23498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1C8A27-C88E-414C-BE04-AFE4F798D741}"/>
              </a:ext>
            </a:extLst>
          </p:cNvPr>
          <p:cNvSpPr/>
          <p:nvPr/>
        </p:nvSpPr>
        <p:spPr>
          <a:xfrm>
            <a:off x="7643640" y="1614765"/>
            <a:ext cx="3472360" cy="811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3C36C0-0798-3F4E-9729-C91D51D9060E}"/>
              </a:ext>
            </a:extLst>
          </p:cNvPr>
          <p:cNvSpPr/>
          <p:nvPr/>
        </p:nvSpPr>
        <p:spPr>
          <a:xfrm>
            <a:off x="440518" y="3101140"/>
            <a:ext cx="3982313" cy="15295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accounts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app_name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/accounts/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4A373E-6814-4243-8EB0-727B4285F404}"/>
              </a:ext>
            </a:extLst>
          </p:cNvPr>
          <p:cNvSpPr/>
          <p:nvPr/>
        </p:nvSpPr>
        <p:spPr>
          <a:xfrm>
            <a:off x="440518" y="4968212"/>
            <a:ext cx="6096000" cy="99104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django.shortcuts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views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DE57F3-A65D-D149-8B97-255A1B1D9263}"/>
              </a:ext>
            </a:extLst>
          </p:cNvPr>
          <p:cNvSpPr/>
          <p:nvPr/>
        </p:nvSpPr>
        <p:spPr>
          <a:xfrm>
            <a:off x="5193095" y="3101140"/>
            <a:ext cx="6096000" cy="81144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-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회원관리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blog:home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6A406F-92EB-1749-928C-8AE97A60F270}"/>
              </a:ext>
            </a:extLst>
          </p:cNvPr>
          <p:cNvSpPr/>
          <p:nvPr/>
        </p:nvSpPr>
        <p:spPr>
          <a:xfrm>
            <a:off x="396256" y="1263043"/>
            <a:ext cx="2787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97EB18-691E-E141-AB98-BCE341671163}"/>
              </a:ext>
            </a:extLst>
          </p:cNvPr>
          <p:cNvSpPr/>
          <p:nvPr/>
        </p:nvSpPr>
        <p:spPr>
          <a:xfrm>
            <a:off x="7613831" y="1242409"/>
            <a:ext cx="2608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A1C0BB-727C-0F4A-A3EF-8450A1718AFD}"/>
              </a:ext>
            </a:extLst>
          </p:cNvPr>
          <p:cNvSpPr/>
          <p:nvPr/>
        </p:nvSpPr>
        <p:spPr>
          <a:xfrm>
            <a:off x="396255" y="2783906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67F782-8E46-964F-90FF-3157F0993F08}"/>
              </a:ext>
            </a:extLst>
          </p:cNvPr>
          <p:cNvSpPr/>
          <p:nvPr/>
        </p:nvSpPr>
        <p:spPr>
          <a:xfrm>
            <a:off x="5193095" y="2799549"/>
            <a:ext cx="4403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project/accounts/templates/accounts/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9EB9DE-E69F-C44B-AC97-A09AADD08FEC}"/>
              </a:ext>
            </a:extLst>
          </p:cNvPr>
          <p:cNvSpPr/>
          <p:nvPr/>
        </p:nvSpPr>
        <p:spPr>
          <a:xfrm>
            <a:off x="396255" y="4693369"/>
            <a:ext cx="2608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B3338C-2F38-9F4E-B124-9A1FFE0275D8}"/>
              </a:ext>
            </a:extLst>
          </p:cNvPr>
          <p:cNvSpPr/>
          <p:nvPr/>
        </p:nvSpPr>
        <p:spPr>
          <a:xfrm>
            <a:off x="484781" y="1517361"/>
            <a:ext cx="6096000" cy="117057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django.db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models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django.contrib.auth.models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</a:t>
            </a:r>
            <a:endParaRPr lang="en-US" altLang="ko-KR" sz="1600" kern="100" dirty="0">
              <a:solidFill>
                <a:srgbClr val="8BE9FD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user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OneToOneField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on_delete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CASCADE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0791E-DF37-BD41-9A3D-4D1A9B836413}"/>
              </a:ext>
            </a:extLst>
          </p:cNvPr>
          <p:cNvSpPr txBox="1"/>
          <p:nvPr/>
        </p:nvSpPr>
        <p:spPr>
          <a:xfrm>
            <a:off x="4406789" y="4095079"/>
            <a:ext cx="2084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project/project/</a:t>
            </a: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urls.py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</a:rPr>
              <a:t>에서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accounts include!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965E79-6D4A-1B49-9B4E-F0050F4F571A}"/>
              </a:ext>
            </a:extLst>
          </p:cNvPr>
          <p:cNvSpPr txBox="1"/>
          <p:nvPr/>
        </p:nvSpPr>
        <p:spPr>
          <a:xfrm>
            <a:off x="7482824" y="5860511"/>
            <a:ext cx="521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hlinkClick r:id="rId3"/>
              </a:rPr>
              <a:t>http://127.0.0.1:8000/accounts/</a:t>
            </a:r>
            <a:r>
              <a:rPr kumimoji="1" lang="ko-KR" altLang="en-US" sz="2000" dirty="0"/>
              <a:t>에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접속</a:t>
            </a:r>
            <a:r>
              <a:rPr kumimoji="1" lang="en-US" altLang="ko-KR" sz="2000" dirty="0"/>
              <a:t>!</a:t>
            </a:r>
            <a:endParaRPr kumimoji="1" lang="ko-KR" altLang="en-US" sz="2000" dirty="0"/>
          </a:p>
        </p:txBody>
      </p:sp>
      <p:sp>
        <p:nvSpPr>
          <p:cNvPr id="22" name="Google Shape;138;p5">
            <a:extLst>
              <a:ext uri="{FF2B5EF4-FFF2-40B4-BE49-F238E27FC236}">
                <a16:creationId xmlns:a16="http://schemas.microsoft.com/office/drawing/2014/main" id="{A2D2A0DA-E325-05AE-EA42-BEE4EB80E6A1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40;p5">
            <a:extLst>
              <a:ext uri="{FF2B5EF4-FFF2-40B4-BE49-F238E27FC236}">
                <a16:creationId xmlns:a16="http://schemas.microsoft.com/office/drawing/2014/main" id="{1F43D215-0824-0EBA-EDC9-845A0525D7A0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6" name="Google Shape;141;p5">
            <a:extLst>
              <a:ext uri="{FF2B5EF4-FFF2-40B4-BE49-F238E27FC236}">
                <a16:creationId xmlns:a16="http://schemas.microsoft.com/office/drawing/2014/main" id="{4320B18D-7AA7-990E-2193-80DD40689A30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r>
              <a:rPr lang="ko-KR" altLang="en-US" b="1" dirty="0">
                <a:solidFill>
                  <a:srgbClr val="7F7F7F"/>
                </a:solidFill>
              </a:rPr>
              <a:t>심화</a:t>
            </a:r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93D05-3A9F-E626-5926-EC12A48DA3D6}"/>
              </a:ext>
            </a:extLst>
          </p:cNvPr>
          <p:cNvSpPr txBox="1"/>
          <p:nvPr/>
        </p:nvSpPr>
        <p:spPr>
          <a:xfrm>
            <a:off x="3131031" y="313858"/>
            <a:ext cx="70912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App</a:t>
            </a:r>
            <a:r>
              <a:rPr kumimoji="1" lang="ko-KR" altLang="en-US" sz="2000" dirty="0"/>
              <a:t> 생성 </a:t>
            </a:r>
            <a:r>
              <a:rPr kumimoji="1" lang="en-US" altLang="ko-KR" sz="2000" dirty="0"/>
              <a:t>- settings</a:t>
            </a:r>
            <a:r>
              <a:rPr kumimoji="1" lang="ko-KR" altLang="en-US" sz="2000" dirty="0"/>
              <a:t>에 추가 </a:t>
            </a:r>
            <a:r>
              <a:rPr kumimoji="1" lang="en-US" altLang="ko-KR" sz="2000" dirty="0"/>
              <a:t>- models</a:t>
            </a:r>
            <a:r>
              <a:rPr kumimoji="1" lang="ko-KR" altLang="en-US" sz="2000" dirty="0"/>
              <a:t> 작성</a:t>
            </a:r>
            <a:r>
              <a:rPr kumimoji="1" lang="en-US" altLang="ko-KR" sz="2000" dirty="0"/>
              <a:t> - </a:t>
            </a:r>
            <a:r>
              <a:rPr kumimoji="1" lang="ko-KR" altLang="en-US" sz="2000" dirty="0"/>
              <a:t>마이그레이션 적용 </a:t>
            </a:r>
            <a:r>
              <a:rPr kumimoji="1" lang="en-US" altLang="ko-KR" sz="2000" dirty="0"/>
              <a:t>admin </a:t>
            </a:r>
            <a:r>
              <a:rPr kumimoji="1" lang="ko-KR" altLang="en-US" sz="2000" dirty="0"/>
              <a:t>작성</a:t>
            </a:r>
            <a:r>
              <a:rPr kumimoji="1" lang="en-US" altLang="ko-KR" sz="2000" dirty="0"/>
              <a:t>, </a:t>
            </a:r>
            <a:r>
              <a:rPr kumimoji="1" lang="en-US" altLang="ko-KR" sz="2000" dirty="0" err="1"/>
              <a:t>urls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작성</a:t>
            </a:r>
            <a:r>
              <a:rPr kumimoji="1" lang="en-US" altLang="ko-KR" sz="2000" dirty="0"/>
              <a:t>, templates </a:t>
            </a:r>
            <a:r>
              <a:rPr kumimoji="1" lang="ko-KR" altLang="en-US" sz="2000" dirty="0"/>
              <a:t>작성</a:t>
            </a:r>
            <a:r>
              <a:rPr kumimoji="1" lang="en-US" altLang="ko-KR" sz="2000" dirty="0"/>
              <a:t>, views</a:t>
            </a:r>
            <a:r>
              <a:rPr kumimoji="1" lang="ko-KR" altLang="en-US" sz="2000" dirty="0"/>
              <a:t> 작성</a:t>
            </a:r>
            <a:r>
              <a:rPr kumimoji="1" lang="en-US" altLang="ko-KR" sz="2000" dirty="0"/>
              <a:t> 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559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FC5398-83A1-3B4D-813A-806B7903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445" y="1253641"/>
            <a:ext cx="5608744" cy="3108294"/>
          </a:xfrm>
          <a:prstGeom prst="rect">
            <a:avLst/>
          </a:prstGeom>
        </p:spPr>
      </p:pic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8C852341-D0C9-E137-E35E-27EFCC49E8C7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DC0A41A2-675B-8B28-3A51-6111A31C105A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55AF0560-42C3-E8F5-E8F3-1DA3123EA513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r>
              <a:rPr lang="ko-KR" altLang="en-US" b="1" dirty="0">
                <a:solidFill>
                  <a:srgbClr val="7F7F7F"/>
                </a:solidFill>
              </a:rPr>
              <a:t>심화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8EF114-1855-3734-D27D-8DA5B3D65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" r="11"/>
          <a:stretch/>
        </p:blipFill>
        <p:spPr>
          <a:xfrm>
            <a:off x="997626" y="3463781"/>
            <a:ext cx="1792298" cy="1796308"/>
          </a:xfrm>
          <a:prstGeom prst="ellipse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00568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00840-F6A5-D74C-A947-EF46E572C2DF}"/>
              </a:ext>
            </a:extLst>
          </p:cNvPr>
          <p:cNvSpPr txBox="1"/>
          <p:nvPr/>
        </p:nvSpPr>
        <p:spPr>
          <a:xfrm>
            <a:off x="5247530" y="387946"/>
            <a:ext cx="66093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주의할 점</a:t>
            </a:r>
            <a:r>
              <a:rPr kumimoji="1" lang="en-US" altLang="ko-KR" dirty="0">
                <a:solidFill>
                  <a:srgbClr val="FF0000"/>
                </a:solidFill>
              </a:rPr>
              <a:t>! </a:t>
            </a:r>
          </a:p>
          <a:p>
            <a:endParaRPr kumimoji="1" lang="en-US" altLang="ko-KR" dirty="0"/>
          </a:p>
          <a:p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/templates/</a:t>
            </a:r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 </a:t>
            </a:r>
          </a:p>
          <a:p>
            <a:r>
              <a:rPr kumimoji="1" lang="ko-KR" altLang="en-US" dirty="0"/>
              <a:t>에다가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파일을 모아둘 것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기존 방식으로 작성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오류 없이 실행은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 보여질 템플릿에 대한 결정은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templates</a:t>
            </a:r>
            <a:r>
              <a:rPr lang="ko-KR" altLang="en-US" b="1" dirty="0"/>
              <a:t> 폴더를 검색하여 처음에 발견한 파일을 사용</a:t>
            </a:r>
            <a:r>
              <a:rPr lang="ko-KR" altLang="en-US" dirty="0"/>
              <a:t>하는 방식으로 작동되고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App</a:t>
            </a:r>
            <a:r>
              <a:rPr lang="ko-KR" altLang="en-US" dirty="0"/>
              <a:t>의 </a:t>
            </a:r>
            <a:r>
              <a:rPr lang="en-US" altLang="ko-KR" dirty="0"/>
              <a:t>template</a:t>
            </a:r>
            <a:r>
              <a:rPr lang="ko-KR" altLang="en-US" dirty="0"/>
              <a:t>을 자동으로 가져오는 것이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에서 템플릿을 참고하는 경우에는</a:t>
            </a:r>
            <a:r>
              <a:rPr lang="en-US" altLang="ko-KR" dirty="0"/>
              <a:t>, </a:t>
            </a:r>
            <a:r>
              <a:rPr lang="en" altLang="ko-KR" b="1" dirty="0" err="1"/>
              <a:t>App_name</a:t>
            </a:r>
            <a:r>
              <a:rPr lang="en" altLang="ko-KR" b="1" dirty="0"/>
              <a:t>/</a:t>
            </a:r>
            <a:r>
              <a:rPr lang="en" altLang="ko-KR" b="1" dirty="0" err="1"/>
              <a:t>file_name</a:t>
            </a:r>
            <a:r>
              <a:rPr lang="en" altLang="ko-KR" b="1" dirty="0"/>
              <a:t>(</a:t>
            </a:r>
            <a:r>
              <a:rPr lang="ko-KR" altLang="en-US" b="1" dirty="0" err="1"/>
              <a:t>파일구조</a:t>
            </a:r>
            <a:r>
              <a:rPr lang="en" altLang="ko-KR" b="1" dirty="0"/>
              <a:t>)</a:t>
            </a:r>
          </a:p>
          <a:p>
            <a:r>
              <a:rPr lang="ko-KR" altLang="en-US" dirty="0" err="1"/>
              <a:t>으로</a:t>
            </a:r>
            <a:r>
              <a:rPr lang="ko-KR" altLang="en-US" dirty="0"/>
              <a:t> 작성해주시면 됩니다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r>
              <a:rPr lang="ko-KR" altLang="en-US" dirty="0"/>
              <a:t>기타 </a:t>
            </a:r>
            <a:r>
              <a:rPr lang="en-US" altLang="ko-KR" dirty="0"/>
              <a:t>static</a:t>
            </a:r>
            <a:r>
              <a:rPr lang="ko-KR" altLang="en-US" dirty="0"/>
              <a:t> 파일들</a:t>
            </a:r>
            <a:r>
              <a:rPr lang="en-US" altLang="ko-KR" dirty="0"/>
              <a:t>(image,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javascript</a:t>
            </a:r>
            <a:r>
              <a:rPr lang="en-US" altLang="ko-KR" dirty="0"/>
              <a:t>)</a:t>
            </a:r>
            <a:r>
              <a:rPr lang="ko-KR" altLang="en-US" dirty="0"/>
              <a:t>도</a:t>
            </a:r>
            <a:r>
              <a:rPr lang="en-US" altLang="ko-KR" dirty="0"/>
              <a:t> </a:t>
            </a:r>
            <a:r>
              <a:rPr lang="ko-KR" altLang="en-US" dirty="0"/>
              <a:t>이유는 다르지만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collectstatic</a:t>
            </a:r>
            <a:r>
              <a:rPr lang="en-US" altLang="ko-KR" dirty="0"/>
              <a:t> </a:t>
            </a:r>
            <a:r>
              <a:rPr lang="ko-KR" altLang="en-US" dirty="0"/>
              <a:t>시 중복 문제</a:t>
            </a:r>
            <a:r>
              <a:rPr lang="en-US" altLang="ko-KR" dirty="0"/>
              <a:t>)</a:t>
            </a:r>
          </a:p>
          <a:p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/static/</a:t>
            </a:r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 </a:t>
            </a:r>
            <a:br>
              <a:rPr lang="ko-KR" altLang="en-US" dirty="0"/>
            </a:br>
            <a:r>
              <a:rPr lang="ko-KR" altLang="en-US" dirty="0"/>
              <a:t>에다가 파일을 모아두는 것이 좋습니다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1849A-3235-AB4D-8627-DA3B2C18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8" y="1322507"/>
            <a:ext cx="2209800" cy="3251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BCA24F-F60C-0A40-80F4-47881EAE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58" y="5067481"/>
            <a:ext cx="4000500" cy="812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580B139-6013-1643-BC0D-8A833D25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530" y="4750624"/>
            <a:ext cx="3874088" cy="15535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98BB7B-1974-0043-B68A-D1BC1D0BFFFC}"/>
              </a:ext>
            </a:extLst>
          </p:cNvPr>
          <p:cNvSpPr/>
          <p:nvPr/>
        </p:nvSpPr>
        <p:spPr>
          <a:xfrm>
            <a:off x="5247530" y="4419818"/>
            <a:ext cx="3685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DE6B88-6CDC-464C-B47E-3FBCACBB89B7}"/>
              </a:ext>
            </a:extLst>
          </p:cNvPr>
          <p:cNvSpPr/>
          <p:nvPr/>
        </p:nvSpPr>
        <p:spPr>
          <a:xfrm>
            <a:off x="592890" y="4751388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Google Shape;138;p5">
            <a:extLst>
              <a:ext uri="{FF2B5EF4-FFF2-40B4-BE49-F238E27FC236}">
                <a16:creationId xmlns:a16="http://schemas.microsoft.com/office/drawing/2014/main" id="{5B4544D5-FE3C-011C-CB56-7CE8B40BEE93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0;p5">
            <a:extLst>
              <a:ext uri="{FF2B5EF4-FFF2-40B4-BE49-F238E27FC236}">
                <a16:creationId xmlns:a16="http://schemas.microsoft.com/office/drawing/2014/main" id="{A180556A-061B-904C-B516-8F9D60E2E110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" name="Google Shape;141;p5">
            <a:extLst>
              <a:ext uri="{FF2B5EF4-FFF2-40B4-BE49-F238E27FC236}">
                <a16:creationId xmlns:a16="http://schemas.microsoft.com/office/drawing/2014/main" id="{641055AB-3295-2E2B-C995-CCD5284D584B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r>
              <a:rPr lang="ko-KR" altLang="en-US" b="1" dirty="0">
                <a:solidFill>
                  <a:srgbClr val="7F7F7F"/>
                </a:solidFill>
              </a:rPr>
              <a:t>심화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54DCED-A303-A078-BFC1-963783BBD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890" y="4103861"/>
            <a:ext cx="2000250" cy="19861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3738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F8DA1-C80F-C38D-C569-7261F5F454B9}"/>
              </a:ext>
            </a:extLst>
          </p:cNvPr>
          <p:cNvSpPr txBox="1"/>
          <p:nvPr/>
        </p:nvSpPr>
        <p:spPr>
          <a:xfrm>
            <a:off x="967748" y="1962364"/>
            <a:ext cx="9852917" cy="225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0" b="1" dirty="0"/>
              <a:t>쉬는 시간 후</a:t>
            </a:r>
            <a:r>
              <a:rPr lang="en-US" altLang="ko-KR" sz="5000" b="1" dirty="0"/>
              <a:t>, Django </a:t>
            </a:r>
            <a:r>
              <a:rPr lang="ko-KR" altLang="en-US" sz="5000" b="1" dirty="0"/>
              <a:t>심화</a:t>
            </a:r>
            <a:r>
              <a:rPr lang="en-US" altLang="ko-KR" sz="5000" b="1" dirty="0"/>
              <a:t> : </a:t>
            </a:r>
            <a:r>
              <a:rPr lang="ko-KR" altLang="en-US" sz="5000" b="1" dirty="0"/>
              <a:t>상속</a:t>
            </a:r>
            <a:endParaRPr lang="en-US" altLang="ko-KR" sz="5000" b="1" dirty="0"/>
          </a:p>
          <a:p>
            <a:pPr>
              <a:lnSpc>
                <a:spcPct val="150000"/>
              </a:lnSpc>
            </a:pPr>
            <a:r>
              <a:rPr lang="ko-KR" altLang="en-US" sz="5000" b="1" dirty="0"/>
              <a:t>시작하겠습니다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83883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6AA619-9536-B543-A3A0-17B9D5E0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56" y="1629337"/>
            <a:ext cx="6937357" cy="3820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0E1CFD-B7EB-E044-81FD-DCA481A3793A}"/>
              </a:ext>
            </a:extLst>
          </p:cNvPr>
          <p:cNvSpPr txBox="1"/>
          <p:nvPr/>
        </p:nvSpPr>
        <p:spPr>
          <a:xfrm>
            <a:off x="2830283" y="837049"/>
            <a:ext cx="8364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객체</a:t>
            </a:r>
            <a:r>
              <a:rPr kumimoji="1" lang="en-US" altLang="ko-KR" dirty="0"/>
              <a:t>(object, instance)</a:t>
            </a:r>
            <a:r>
              <a:rPr kumimoji="1" lang="ko-KR" altLang="en-US" dirty="0"/>
              <a:t>는 서로 연관된 데이터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attiribute</a:t>
            </a:r>
            <a:r>
              <a:rPr kumimoji="1" lang="en-US" altLang="ko-KR" dirty="0"/>
              <a:t>)</a:t>
            </a:r>
            <a:r>
              <a:rPr kumimoji="1" lang="ko-KR" altLang="en-US" dirty="0"/>
              <a:t>들과 그것들을 조작하기 위한 함수</a:t>
            </a:r>
            <a:r>
              <a:rPr kumimoji="1" lang="en-US" altLang="ko-KR" dirty="0"/>
              <a:t>(method)</a:t>
            </a:r>
            <a:r>
              <a:rPr kumimoji="1" lang="ko-KR" altLang="en-US" dirty="0"/>
              <a:t>들을 하나의 집합에 모아놓은 것을 말합니다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객체 지향 프로그래밍에서 객체를 만들기 위해서는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가 필요합니다</a:t>
            </a:r>
            <a:r>
              <a:rPr kumimoji="1" lang="en-US" altLang="ko-KR" dirty="0"/>
              <a:t>.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4E0E0DF-0C68-D646-BBCB-DD4D933B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07" y="2287091"/>
            <a:ext cx="4678749" cy="2065687"/>
          </a:xfrm>
          <a:prstGeom prst="rect">
            <a:avLst/>
          </a:prstGeom>
        </p:spPr>
      </p:pic>
      <p:sp>
        <p:nvSpPr>
          <p:cNvPr id="11" name="Google Shape;138;p5">
            <a:extLst>
              <a:ext uri="{FF2B5EF4-FFF2-40B4-BE49-F238E27FC236}">
                <a16:creationId xmlns:a16="http://schemas.microsoft.com/office/drawing/2014/main" id="{8FDE4B01-9D72-A543-7ED8-1853CB3BEA6F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4F2E96FA-4507-1357-72C0-43BB0F39B648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11FE862F-90CD-B8F9-ADF6-80D2715EE949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파이썬 객체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568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E1CFD-B7EB-E044-81FD-DCA481A3793A}"/>
              </a:ext>
            </a:extLst>
          </p:cNvPr>
          <p:cNvSpPr txBox="1"/>
          <p:nvPr/>
        </p:nvSpPr>
        <p:spPr>
          <a:xfrm>
            <a:off x="1279821" y="1360270"/>
            <a:ext cx="88227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추상화</a:t>
            </a:r>
            <a:endParaRPr lang="en-US" altLang="ko-KR" sz="1800" b="1" dirty="0"/>
          </a:p>
          <a:p>
            <a:pPr lvl="2"/>
            <a:r>
              <a:rPr lang="ko-KR" altLang="en-US" dirty="0"/>
              <a:t>객체들의 공통적인 특징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을 도출하는 것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sz="1800" b="1" dirty="0"/>
              <a:t>캡슐화</a:t>
            </a:r>
            <a:endParaRPr lang="en-US" altLang="ko-KR" sz="1800" b="1" dirty="0"/>
          </a:p>
          <a:p>
            <a:pPr lvl="2"/>
            <a:r>
              <a:rPr lang="ko-KR" altLang="en-US" dirty="0"/>
              <a:t>객체가 독립적으로 역할을 수행할 수 있도록 데이터와 기능을 묶어서 관리 가능해서</a:t>
            </a:r>
            <a:r>
              <a:rPr lang="en-US" altLang="ko-KR" dirty="0"/>
              <a:t> </a:t>
            </a:r>
            <a:r>
              <a:rPr lang="ko-KR" altLang="en-US" dirty="0"/>
              <a:t>오류가 잘 발생하지 않는다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실제 구현한 부분을 외부에 숨길 수 있으며</a:t>
            </a:r>
            <a:r>
              <a:rPr lang="en-US" altLang="ko-KR" dirty="0"/>
              <a:t>, </a:t>
            </a:r>
            <a:r>
              <a:rPr lang="ko-KR" altLang="en-US" dirty="0" err="1"/>
              <a:t>메소드를</a:t>
            </a:r>
            <a:r>
              <a:rPr lang="ko-KR" altLang="en-US" dirty="0"/>
              <a:t> 통해 상호작용한다</a:t>
            </a:r>
            <a:r>
              <a:rPr lang="en-US" altLang="ko-KR" dirty="0"/>
              <a:t>. (</a:t>
            </a:r>
            <a:r>
              <a:rPr lang="ko-KR" altLang="en-US" dirty="0"/>
              <a:t>라이브러리화</a:t>
            </a:r>
            <a:r>
              <a:rPr lang="en-US" altLang="ko-KR" dirty="0"/>
              <a:t>) </a:t>
            </a:r>
          </a:p>
          <a:p>
            <a:pPr lvl="2"/>
            <a:endParaRPr lang="en-US" altLang="ko-KR" dirty="0"/>
          </a:p>
          <a:p>
            <a:r>
              <a:rPr lang="ko-KR" altLang="en-US" sz="1800" b="1" dirty="0" err="1"/>
              <a:t>상속성</a:t>
            </a:r>
            <a:endParaRPr lang="en-US" altLang="ko-KR" sz="1800" b="1" dirty="0"/>
          </a:p>
          <a:p>
            <a:pPr lvl="2"/>
            <a:r>
              <a:rPr lang="ko-KR" altLang="en-US" dirty="0"/>
              <a:t>부모 클래스가 가진 데이터와 기능을 물려받아 새로운 클래스로 생성 가능하다</a:t>
            </a:r>
            <a:r>
              <a:rPr lang="en-US" altLang="ko-KR" dirty="0"/>
              <a:t>. (</a:t>
            </a:r>
            <a:r>
              <a:rPr lang="ko-KR" altLang="en-US" dirty="0"/>
              <a:t>기존 코드 재활용 가능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r>
              <a:rPr lang="ko-KR" altLang="en-US" sz="1800" b="1" dirty="0" err="1"/>
              <a:t>다형성</a:t>
            </a:r>
            <a:r>
              <a:rPr lang="ko-KR" altLang="en-US" sz="1800" b="1" dirty="0"/>
              <a:t> </a:t>
            </a:r>
            <a:endParaRPr lang="en-US" altLang="ko-KR" sz="1800" b="1" dirty="0"/>
          </a:p>
          <a:p>
            <a:pPr lvl="1"/>
            <a:r>
              <a:rPr lang="ko-KR" altLang="en-US" dirty="0"/>
              <a:t>다른 방식으로 동작하는 함수를 동일한 이름으로 호출 가능하다</a:t>
            </a:r>
            <a:r>
              <a:rPr lang="en-US" altLang="ko-KR" dirty="0"/>
              <a:t>. (</a:t>
            </a:r>
            <a:r>
              <a:rPr lang="ko-KR" altLang="en-US" dirty="0"/>
              <a:t>명령의 해석을 연결된 객체에 의존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오버라이딩</a:t>
            </a:r>
            <a:r>
              <a:rPr lang="en-US" altLang="ko-KR" dirty="0"/>
              <a:t> : </a:t>
            </a:r>
            <a:r>
              <a:rPr lang="ko-KR" altLang="en-US" dirty="0"/>
              <a:t>부모 클래스의 </a:t>
            </a:r>
            <a:r>
              <a:rPr lang="ko-KR" altLang="en-US" dirty="0" err="1"/>
              <a:t>메소드와</a:t>
            </a:r>
            <a:r>
              <a:rPr lang="ko-KR" altLang="en-US" dirty="0"/>
              <a:t> 같은 이름</a:t>
            </a:r>
            <a:r>
              <a:rPr lang="en-US" altLang="ko-KR" dirty="0"/>
              <a:t>, </a:t>
            </a:r>
            <a:r>
              <a:rPr lang="ko-KR" altLang="en-US" dirty="0"/>
              <a:t>같은 매개 변수를 사용하지만 내부 소스를 재정의한다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오버로딩 </a:t>
            </a:r>
            <a:r>
              <a:rPr lang="en-US" altLang="ko-KR" dirty="0"/>
              <a:t>: </a:t>
            </a:r>
            <a:r>
              <a:rPr lang="ko-KR" altLang="en-US" dirty="0"/>
              <a:t>같은 이름의 함수를 여러 개 정의한 후</a:t>
            </a:r>
            <a:r>
              <a:rPr lang="en-US" altLang="ko-KR" dirty="0"/>
              <a:t>, </a:t>
            </a:r>
            <a:r>
              <a:rPr lang="ko-KR" altLang="en-US" dirty="0"/>
              <a:t>매개변수를 달리 하여 경우에 따라 호출한다</a:t>
            </a:r>
            <a:r>
              <a:rPr lang="en-US" altLang="ko-KR" dirty="0"/>
              <a:t>.)</a:t>
            </a:r>
          </a:p>
          <a:p>
            <a:pPr lvl="1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6C7A0-6254-C14D-99D7-54F00F0E46E5}"/>
              </a:ext>
            </a:extLst>
          </p:cNvPr>
          <p:cNvSpPr txBox="1"/>
          <p:nvPr/>
        </p:nvSpPr>
        <p:spPr>
          <a:xfrm>
            <a:off x="2352140" y="5581387"/>
            <a:ext cx="74877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/>
              <a:t>소프트웨어 생산성 </a:t>
            </a:r>
            <a:r>
              <a:rPr kumimoji="1" lang="en-US" altLang="ko-KR" sz="2500" b="1" dirty="0"/>
              <a:t>&amp; </a:t>
            </a:r>
            <a:r>
              <a:rPr kumimoji="1" lang="ko-KR" altLang="en-US" sz="2500" b="1" dirty="0" err="1"/>
              <a:t>보안성</a:t>
            </a:r>
            <a:r>
              <a:rPr kumimoji="1" lang="ko-KR" altLang="en-US" sz="2500" b="1" dirty="0"/>
              <a:t> 향상 </a:t>
            </a:r>
            <a:r>
              <a:rPr kumimoji="1" lang="en-US" altLang="ko-KR" sz="2500" b="1" dirty="0"/>
              <a:t>+ </a:t>
            </a:r>
            <a:r>
              <a:rPr kumimoji="1" lang="ko-KR" altLang="en-US" sz="2500" b="1" dirty="0"/>
              <a:t> 쉬운 모델링</a:t>
            </a:r>
            <a:endParaRPr kumimoji="1" lang="en-US" altLang="ko-KR" sz="2500" b="1" dirty="0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B2B1302B-D385-B140-B831-9DCABCB343EA}"/>
              </a:ext>
            </a:extLst>
          </p:cNvPr>
          <p:cNvSpPr/>
          <p:nvPr/>
        </p:nvSpPr>
        <p:spPr>
          <a:xfrm rot="5400000">
            <a:off x="5488662" y="4962544"/>
            <a:ext cx="405042" cy="647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Google Shape;138;p5">
            <a:extLst>
              <a:ext uri="{FF2B5EF4-FFF2-40B4-BE49-F238E27FC236}">
                <a16:creationId xmlns:a16="http://schemas.microsoft.com/office/drawing/2014/main" id="{96B31846-5C4B-6BC0-1103-532EB22E9570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A94494EE-35EB-5FA8-01A9-F240EA6BFA63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CD4EDC20-EC90-D307-E57F-7ABD4E8B6F93}"/>
              </a:ext>
            </a:extLst>
          </p:cNvPr>
          <p:cNvSpPr txBox="1"/>
          <p:nvPr/>
        </p:nvSpPr>
        <p:spPr>
          <a:xfrm>
            <a:off x="584056" y="766750"/>
            <a:ext cx="26163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객체 지향 프로그래밍의 특징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113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E1CFD-B7EB-E044-81FD-DCA481A3793A}"/>
              </a:ext>
            </a:extLst>
          </p:cNvPr>
          <p:cNvSpPr txBox="1"/>
          <p:nvPr/>
        </p:nvSpPr>
        <p:spPr>
          <a:xfrm>
            <a:off x="2611107" y="908024"/>
            <a:ext cx="8504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보통 상속은 기존 클래스를 변경하지 않고 기능을 추가하거나 </a:t>
            </a:r>
            <a:br>
              <a:rPr lang="en-US" altLang="ko-KR" sz="2000" dirty="0"/>
            </a:br>
            <a:r>
              <a:rPr lang="ko-KR" altLang="en-US" sz="2000" dirty="0"/>
              <a:t>기존 기능을 변경하려고 할 때 사용합니다</a:t>
            </a:r>
            <a:r>
              <a:rPr lang="en-US" altLang="ko-KR" sz="2000" dirty="0"/>
              <a:t>! </a:t>
            </a:r>
            <a:br>
              <a:rPr lang="en-US" altLang="ko-KR" sz="2000" dirty="0"/>
            </a:br>
            <a:r>
              <a:rPr lang="en-US" altLang="ko-KR" sz="2000" dirty="0"/>
              <a:t>(Django</a:t>
            </a:r>
            <a:r>
              <a:rPr lang="ko-KR" altLang="en-US" sz="2000" dirty="0"/>
              <a:t>에서 기본적으로 제공되는 것들은 수정 불가</a:t>
            </a:r>
            <a:r>
              <a:rPr lang="en-US" altLang="ko-KR" sz="2000" dirty="0"/>
              <a:t>. auth, Form </a:t>
            </a:r>
            <a:r>
              <a:rPr lang="ko-KR" altLang="en-US" sz="2000" dirty="0"/>
              <a:t>등</a:t>
            </a:r>
            <a:r>
              <a:rPr lang="en-US" altLang="ko-KR" sz="2000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B455B5-BAE3-924F-92E7-ABAA6F2FF2BD}"/>
              </a:ext>
            </a:extLst>
          </p:cNvPr>
          <p:cNvSpPr/>
          <p:nvPr/>
        </p:nvSpPr>
        <p:spPr>
          <a:xfrm>
            <a:off x="396256" y="2417956"/>
            <a:ext cx="4615359" cy="17091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Country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"""Super Class"""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name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ko-KR" altLang="ko-KR" dirty="0" err="1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국가명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population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인구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capital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수도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show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print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국가 클래스의 </a:t>
            </a:r>
            <a:r>
              <a:rPr lang="ko-KR" altLang="ko-KR" dirty="0" err="1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메소드입니다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A4EB78-B337-544F-A905-39B24E7B21D9}"/>
              </a:ext>
            </a:extLst>
          </p:cNvPr>
          <p:cNvSpPr/>
          <p:nvPr/>
        </p:nvSpPr>
        <p:spPr>
          <a:xfrm>
            <a:off x="5228492" y="2417956"/>
            <a:ext cx="6096000" cy="296587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Korea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Country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"""Sub Class"""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__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init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__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population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capital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.population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population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.capital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capital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show_name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print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"""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국가의 이름은 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{}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입니다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국가의 인구는 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{}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입니다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국가의 수도는 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{}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입니다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format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.population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.capital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FBB61B3C-3F7A-0244-EB22-4D128A8CEE44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40;p5">
            <a:extLst>
              <a:ext uri="{FF2B5EF4-FFF2-40B4-BE49-F238E27FC236}">
                <a16:creationId xmlns:a16="http://schemas.microsoft.com/office/drawing/2014/main" id="{3CBCAF8B-0A78-9E3A-AE29-B42DBB87512E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2" name="Google Shape;141;p5">
            <a:extLst>
              <a:ext uri="{FF2B5EF4-FFF2-40B4-BE49-F238E27FC236}">
                <a16:creationId xmlns:a16="http://schemas.microsoft.com/office/drawing/2014/main" id="{56A375BA-E7BA-E8D9-F0C4-3ABDC8819604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객체 상속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33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7041A-050C-6246-B56C-FC409E87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8" y="1289994"/>
            <a:ext cx="3937000" cy="462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42EF54-4F48-A349-BB41-60627B03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157" y="1289994"/>
            <a:ext cx="3454400" cy="139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09C6C3-B436-714E-BA4B-F029CF4D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707" y="3447107"/>
            <a:ext cx="58293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7FEFB-E982-D645-8699-4BA794A2530E}"/>
              </a:ext>
            </a:extLst>
          </p:cNvPr>
          <p:cNvSpPr txBox="1"/>
          <p:nvPr/>
        </p:nvSpPr>
        <p:spPr>
          <a:xfrm>
            <a:off x="5066842" y="1289994"/>
            <a:ext cx="1438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Second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0</a:t>
            </a:r>
            <a:r>
              <a:rPr kumimoji="1" lang="ko-KR" altLang="en-US" sz="1200" dirty="0"/>
              <a:t>일 때 에러 발생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5AB208-724E-024B-AF13-D6F1A615A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507" y="5568006"/>
            <a:ext cx="24257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CC9CE-7CEB-5C4B-A779-F459F464A233}"/>
              </a:ext>
            </a:extLst>
          </p:cNvPr>
          <p:cNvSpPr txBox="1"/>
          <p:nvPr/>
        </p:nvSpPr>
        <p:spPr>
          <a:xfrm>
            <a:off x="8955799" y="2903493"/>
            <a:ext cx="216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메소드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오버라이딩</a:t>
            </a:r>
            <a:r>
              <a:rPr kumimoji="1" lang="ko-KR" altLang="en-US" sz="12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2D828-6B0C-134C-AB7C-0002F107DC66}"/>
              </a:ext>
            </a:extLst>
          </p:cNvPr>
          <p:cNvSpPr txBox="1"/>
          <p:nvPr/>
        </p:nvSpPr>
        <p:spPr>
          <a:xfrm>
            <a:off x="8994242" y="5034775"/>
            <a:ext cx="216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문제 해결</a:t>
            </a:r>
            <a:r>
              <a:rPr kumimoji="1" lang="en-US" altLang="ko-KR" sz="1200" dirty="0"/>
              <a:t>!</a:t>
            </a:r>
            <a:endParaRPr kumimoji="1" lang="ko-KR" altLang="en-US" sz="1200" dirty="0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1F682385-C5E9-9E4E-BC3B-9F88DBFAD96B}"/>
              </a:ext>
            </a:extLst>
          </p:cNvPr>
          <p:cNvSpPr/>
          <p:nvPr/>
        </p:nvSpPr>
        <p:spPr>
          <a:xfrm>
            <a:off x="5296748" y="19508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7952ACF9-D338-1E43-BC2E-E5FC45CE6A75}"/>
              </a:ext>
            </a:extLst>
          </p:cNvPr>
          <p:cNvSpPr/>
          <p:nvPr/>
        </p:nvSpPr>
        <p:spPr>
          <a:xfrm>
            <a:off x="8033084" y="2877215"/>
            <a:ext cx="465546" cy="441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B3307E19-DDC5-5B40-B88E-781A4C82165F}"/>
              </a:ext>
            </a:extLst>
          </p:cNvPr>
          <p:cNvSpPr/>
          <p:nvPr/>
        </p:nvSpPr>
        <p:spPr>
          <a:xfrm>
            <a:off x="8033084" y="5031993"/>
            <a:ext cx="465546" cy="441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Google Shape;138;p5">
            <a:extLst>
              <a:ext uri="{FF2B5EF4-FFF2-40B4-BE49-F238E27FC236}">
                <a16:creationId xmlns:a16="http://schemas.microsoft.com/office/drawing/2014/main" id="{13036D33-7CD6-91A1-2521-9B775609DE39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40;p5">
            <a:extLst>
              <a:ext uri="{FF2B5EF4-FFF2-40B4-BE49-F238E27FC236}">
                <a16:creationId xmlns:a16="http://schemas.microsoft.com/office/drawing/2014/main" id="{57E5B77C-8187-19BE-A347-043DAE9DE587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1" name="Google Shape;141;p5">
            <a:extLst>
              <a:ext uri="{FF2B5EF4-FFF2-40B4-BE49-F238E27FC236}">
                <a16:creationId xmlns:a16="http://schemas.microsoft.com/office/drawing/2014/main" id="{8B98E9BB-7911-DAFE-C0FA-E7CAAE4A0751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객체 상속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10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440518" y="2436609"/>
            <a:ext cx="108480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/>
              <a:t>가상환경 내 </a:t>
            </a:r>
            <a:r>
              <a:rPr kumimoji="1" lang="en-US" altLang="ko-KR" sz="2200" b="1" dirty="0"/>
              <a:t>Django </a:t>
            </a:r>
            <a:r>
              <a:rPr kumimoji="1" lang="ko-KR" altLang="en-US" sz="2200" b="1" dirty="0"/>
              <a:t>패키지의 위치는</a:t>
            </a:r>
            <a:r>
              <a:rPr kumimoji="1" lang="en-US" altLang="ko-KR" sz="2200" b="1" dirty="0"/>
              <a:t>?</a:t>
            </a:r>
          </a:p>
          <a:p>
            <a:endParaRPr kumimoji="1" lang="en-US" altLang="ko-KR" sz="2200" b="1" dirty="0"/>
          </a:p>
          <a:p>
            <a:r>
              <a:rPr kumimoji="1" lang="ko-KR" altLang="en-US" sz="2000" dirty="0"/>
              <a:t>가상환경 실행 중 </a:t>
            </a:r>
            <a:r>
              <a:rPr kumimoji="1" lang="en-US" altLang="ko-KR" sz="2000" dirty="0"/>
              <a:t>which python </a:t>
            </a:r>
            <a:r>
              <a:rPr kumimoji="1" lang="ko-KR" altLang="en-US" sz="2000" dirty="0"/>
              <a:t>명령어 입력으로 가상환경 경로 찾기</a:t>
            </a:r>
            <a:endParaRPr kumimoji="1" lang="en-US" altLang="ko-KR" sz="2000" dirty="0"/>
          </a:p>
          <a:p>
            <a:r>
              <a:rPr kumimoji="1" lang="en-US" altLang="ko-KR" sz="2000" dirty="0"/>
              <a:t>~~~/</a:t>
            </a:r>
            <a:r>
              <a:rPr kumimoji="1" lang="en-US" altLang="ko-KR" sz="2000" dirty="0" err="1"/>
              <a:t>virtualenv</a:t>
            </a:r>
            <a:r>
              <a:rPr kumimoji="1" lang="en-US" altLang="ko-KR" sz="2000" dirty="0"/>
              <a:t>/{</a:t>
            </a:r>
            <a:r>
              <a:rPr kumimoji="1" lang="ko-KR" altLang="en-US" sz="2000" dirty="0"/>
              <a:t>가상환경이름</a:t>
            </a:r>
            <a:r>
              <a:rPr kumimoji="1" lang="en-US" altLang="ko-KR" sz="2000" dirty="0"/>
              <a:t>}/lib/{python</a:t>
            </a:r>
            <a:r>
              <a:rPr kumimoji="1" lang="ko-KR" altLang="en-US" sz="2000" dirty="0"/>
              <a:t>버전</a:t>
            </a:r>
            <a:r>
              <a:rPr kumimoji="1" lang="en-US" altLang="ko-KR" sz="2000" dirty="0"/>
              <a:t>}/site-packages/</a:t>
            </a:r>
            <a:r>
              <a:rPr kumimoji="1" lang="en-US" altLang="ko-KR" sz="2000" dirty="0" err="1"/>
              <a:t>django</a:t>
            </a:r>
            <a:r>
              <a:rPr kumimoji="1" lang="en-US" altLang="ko-KR" sz="2000" dirty="0"/>
              <a:t>/</a:t>
            </a:r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Django </a:t>
            </a:r>
            <a:r>
              <a:rPr kumimoji="1" lang="ko-KR" altLang="en-US" sz="1800" dirty="0"/>
              <a:t>내부 기능 궁금하시거나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나중에 기능 상속을 하신다면 보세요</a:t>
            </a:r>
            <a:r>
              <a:rPr kumimoji="1" lang="en-US" altLang="ko-KR" sz="1800" dirty="0"/>
              <a:t>! </a:t>
            </a:r>
            <a:r>
              <a:rPr kumimoji="1" lang="ko-KR" altLang="en-US" sz="1800" dirty="0"/>
              <a:t> </a:t>
            </a:r>
            <a:br>
              <a:rPr kumimoji="1" lang="en-US" altLang="ko-KR" sz="1800" dirty="0"/>
            </a:br>
            <a:r>
              <a:rPr kumimoji="1" lang="en-US" altLang="ko-KR" sz="1800" dirty="0"/>
              <a:t>Django </a:t>
            </a:r>
            <a:r>
              <a:rPr kumimoji="1" lang="ko-KR" altLang="en-US" sz="1800" dirty="0" err="1"/>
              <a:t>깃헙을</a:t>
            </a:r>
            <a:r>
              <a:rPr kumimoji="1" lang="ko-KR" altLang="en-US" sz="1800" dirty="0"/>
              <a:t> 참고하는 것도 좋습니다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r>
              <a:rPr kumimoji="1" lang="en" altLang="ko-KR" sz="1800" dirty="0">
                <a:hlinkClick r:id="rId3"/>
              </a:rPr>
              <a:t>https://github.com/django/django</a:t>
            </a:r>
            <a:endParaRPr kumimoji="1" lang="en-US" altLang="ko-KR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1C5354-6F6B-0043-BE5B-5AD073E0B9AC}"/>
              </a:ext>
            </a:extLst>
          </p:cNvPr>
          <p:cNvSpPr txBox="1"/>
          <p:nvPr/>
        </p:nvSpPr>
        <p:spPr>
          <a:xfrm>
            <a:off x="6760201" y="375004"/>
            <a:ext cx="8711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>
                <a:solidFill>
                  <a:srgbClr val="FF0000"/>
                </a:solidFill>
              </a:rPr>
              <a:t>여기부터는 모르셔도 됩니다</a:t>
            </a:r>
            <a:r>
              <a:rPr kumimoji="1" lang="en-US" altLang="ko-KR" sz="3000" b="1" dirty="0">
                <a:solidFill>
                  <a:srgbClr val="FF0000"/>
                </a:solidFill>
              </a:rPr>
              <a:t>! </a:t>
            </a:r>
            <a:endParaRPr kumimoji="1"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70DA66F8-39DF-8C00-8377-E45AE8D383BE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AD05FF05-317F-F009-A807-87724ECF3A45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45565107-177E-27F7-E4CC-4D390704AB12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</a:t>
            </a:r>
            <a:r>
              <a:rPr lang="ko-KR" altLang="en-US" b="1" dirty="0">
                <a:solidFill>
                  <a:srgbClr val="7F7F7F"/>
                </a:solidFill>
              </a:rPr>
              <a:t>상속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18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1;p5">
            <a:extLst>
              <a:ext uri="{FF2B5EF4-FFF2-40B4-BE49-F238E27FC236}">
                <a16:creationId xmlns:a16="http://schemas.microsoft.com/office/drawing/2014/main" id="{C89CCF15-6200-0C47-BFE7-595AF9C0CBE9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프레임워크</a:t>
            </a:r>
            <a:endParaRPr dirty="0"/>
          </a:p>
        </p:txBody>
      </p:sp>
      <p:sp>
        <p:nvSpPr>
          <p:cNvPr id="8" name="Google Shape;142;p5">
            <a:extLst>
              <a:ext uri="{FF2B5EF4-FFF2-40B4-BE49-F238E27FC236}">
                <a16:creationId xmlns:a16="http://schemas.microsoft.com/office/drawing/2014/main" id="{FA027BA3-C34E-6F46-8329-C76EE7BC80C9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2232258E-CC55-2B4E-A3E5-7A45619BA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0897"/>
            <a:ext cx="6250127" cy="265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2E92CD-18B1-8044-B5B4-89CD0CBF519F}"/>
              </a:ext>
            </a:extLst>
          </p:cNvPr>
          <p:cNvSpPr txBox="1"/>
          <p:nvPr/>
        </p:nvSpPr>
        <p:spPr>
          <a:xfrm>
            <a:off x="6435965" y="535897"/>
            <a:ext cx="553080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500" b="1" dirty="0"/>
              <a:t>API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2000" dirty="0"/>
              <a:t>응용 프로그램에서 운영체제나 프로그래밍 언어가 제공하는 기능을 제어할 수 있게 만든 인터페이스</a:t>
            </a:r>
            <a:endParaRPr lang="en-US" altLang="ko-KR" sz="2000" dirty="0"/>
          </a:p>
          <a:p>
            <a:r>
              <a:rPr lang="en-US" altLang="ko-KR" sz="2000" dirty="0"/>
              <a:t>(ex. </a:t>
            </a:r>
            <a:r>
              <a:rPr lang="ko-KR" altLang="en-US" sz="2000" dirty="0"/>
              <a:t>구글 소셜 로그인</a:t>
            </a:r>
            <a:r>
              <a:rPr lang="en-US" altLang="ko-KR" sz="2000" dirty="0"/>
              <a:t>, </a:t>
            </a:r>
            <a:r>
              <a:rPr lang="ko-KR" altLang="en-US" sz="2000" dirty="0"/>
              <a:t>카카오 맵</a:t>
            </a:r>
            <a:r>
              <a:rPr lang="en-US" altLang="ko-KR" sz="2000" dirty="0"/>
              <a:t> </a:t>
            </a:r>
            <a:r>
              <a:rPr lang="ko-KR" altLang="en-US" sz="2000" dirty="0"/>
              <a:t>등 </a:t>
            </a:r>
            <a:r>
              <a:rPr lang="en-US" altLang="ko-KR" sz="2000" dirty="0"/>
              <a:t>Open API)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500" b="1" dirty="0"/>
              <a:t>라이브러리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2000" dirty="0"/>
              <a:t>응용 프로그램 개발을 위해 필요한 기능을 모아 놓은 소프트웨어</a:t>
            </a:r>
            <a:endParaRPr lang="en-US" altLang="ko-KR" sz="2000" dirty="0"/>
          </a:p>
          <a:p>
            <a:r>
              <a:rPr lang="en-US" altLang="ko-KR" sz="2000" dirty="0"/>
              <a:t>(ex. requests, bs4) </a:t>
            </a:r>
          </a:p>
          <a:p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500" b="1" dirty="0"/>
              <a:t>프레임워크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2000" dirty="0"/>
              <a:t>응용프로그램이나 소프트웨어의 솔루션 개발을 수월하게 하기 위해 제공된 소프트웨어 환경</a:t>
            </a:r>
          </a:p>
          <a:p>
            <a:r>
              <a:rPr lang="en-US" altLang="ko-KR" sz="2000" dirty="0"/>
              <a:t>(ex. Django, Spring)</a:t>
            </a:r>
            <a:endParaRPr lang="en" altLang="ko-KR" sz="2000" dirty="0"/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001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396255" y="1451870"/>
            <a:ext cx="1084800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User</a:t>
            </a:r>
            <a:r>
              <a:rPr lang="ko-KR" altLang="en-US" sz="2200" b="1" dirty="0"/>
              <a:t>의 확장 기법 </a:t>
            </a:r>
            <a:endParaRPr lang="en-US" altLang="ko-KR" sz="2200" b="1" dirty="0"/>
          </a:p>
          <a:p>
            <a:endParaRPr lang="en-US" altLang="ko-KR" dirty="0"/>
          </a:p>
          <a:p>
            <a:r>
              <a:rPr lang="en-US" altLang="ko-KR" sz="1700" b="1" dirty="0"/>
              <a:t>proxy</a:t>
            </a:r>
            <a:r>
              <a:rPr lang="ko-KR" altLang="en-US" sz="1700" b="1" dirty="0"/>
              <a:t> 모델 사용하기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기본 매니저</a:t>
            </a:r>
            <a:r>
              <a:rPr lang="en-US" altLang="ko-KR" dirty="0"/>
              <a:t>(objects)</a:t>
            </a:r>
            <a:r>
              <a:rPr lang="ko-KR" altLang="en-US" dirty="0" err="1"/>
              <a:t>를</a:t>
            </a:r>
            <a:r>
              <a:rPr lang="ko-KR" altLang="en-US" dirty="0"/>
              <a:t> 변경하거나 메서드를 추가 하는 정도의 변화 등 </a:t>
            </a:r>
            <a:r>
              <a:rPr lang="ko-KR" altLang="en-US" dirty="0" err="1"/>
              <a:t>파이썬</a:t>
            </a:r>
            <a:r>
              <a:rPr lang="ko-KR" altLang="en-US" dirty="0"/>
              <a:t> 수준의 동작만을 변경 하고 싶을 경우에 사용한다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관리자와 일반 유저의 행동만 다른 경우에 효율적으로 기능만 분리할 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User</a:t>
            </a:r>
            <a:r>
              <a:rPr lang="ko-KR" altLang="en-US" dirty="0"/>
              <a:t>모델을 상속하고</a:t>
            </a:r>
            <a:r>
              <a:rPr lang="en-US" altLang="ko-KR" dirty="0"/>
              <a:t>, Meta Class</a:t>
            </a:r>
            <a:r>
              <a:rPr lang="ko-KR" altLang="en-US" dirty="0"/>
              <a:t>에서 </a:t>
            </a:r>
            <a:r>
              <a:rPr lang="en-US" altLang="ko-KR" dirty="0"/>
              <a:t>Proxy=True</a:t>
            </a:r>
            <a:r>
              <a:rPr lang="ko-KR" altLang="en-US" dirty="0" err="1"/>
              <a:t>를</a:t>
            </a:r>
            <a:r>
              <a:rPr lang="ko-KR" altLang="en-US" dirty="0"/>
              <a:t> 입력해서 </a:t>
            </a:r>
            <a:r>
              <a:rPr lang="en-US" altLang="ko-KR" dirty="0"/>
              <a:t>proxy </a:t>
            </a:r>
            <a:r>
              <a:rPr lang="ko-KR" altLang="en-US" dirty="0"/>
              <a:t>모델 클래스인 것을 선언할 수 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" altLang="ko-KR" sz="1700" b="1" dirty="0"/>
              <a:t>User </a:t>
            </a:r>
            <a:r>
              <a:rPr lang="ko-KR" altLang="en-US" sz="1700" b="1" dirty="0"/>
              <a:t>모델과 일대일관계의 프로필 테이블 추가하기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en" altLang="ko-KR" dirty="0"/>
              <a:t>Django</a:t>
            </a:r>
            <a:r>
              <a:rPr lang="ko-KR" altLang="en-US" dirty="0"/>
              <a:t>의 인증 시스템을 그대로 활용하고 로그인</a:t>
            </a:r>
            <a:r>
              <a:rPr lang="en-US" altLang="ko-KR" dirty="0"/>
              <a:t>, </a:t>
            </a:r>
            <a:r>
              <a:rPr lang="ko-KR" altLang="en-US" dirty="0"/>
              <a:t>권한 부여 등과 상관이 없는 사용자 정보 필드를 저장하고자 할 때 사용한다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models.Model</a:t>
            </a:r>
            <a:r>
              <a:rPr lang="ko-KR" altLang="en-US" dirty="0"/>
              <a:t>을 상속하여 작성한 모델에</a:t>
            </a:r>
            <a:r>
              <a:rPr lang="en-US" altLang="ko-KR" dirty="0"/>
              <a:t>,</a:t>
            </a:r>
            <a:r>
              <a:rPr lang="ko-KR" altLang="en-US" dirty="0"/>
              <a:t> 기존 </a:t>
            </a:r>
            <a:r>
              <a:rPr lang="en-US" altLang="ko-KR" dirty="0"/>
              <a:t>User </a:t>
            </a:r>
            <a:r>
              <a:rPr lang="ko-KR" altLang="en-US" dirty="0"/>
              <a:t>모델과 </a:t>
            </a:r>
            <a:r>
              <a:rPr lang="en-US" altLang="ko-KR" dirty="0" err="1"/>
              <a:t>OneToOneField</a:t>
            </a:r>
            <a:r>
              <a:rPr lang="ko-KR" altLang="en-US" dirty="0"/>
              <a:t>로 일대일관계를 맺어서 사용자에 관한 정보를 저장한다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" altLang="ko-KR" sz="1700" b="1" dirty="0" err="1"/>
              <a:t>AbstractUser</a:t>
            </a:r>
            <a:r>
              <a:rPr lang="en" altLang="ko-KR" sz="1700" b="1" dirty="0"/>
              <a:t> </a:t>
            </a:r>
            <a:r>
              <a:rPr lang="ko-KR" altLang="en-US" sz="1700" b="1" dirty="0"/>
              <a:t>모델 상속한 사용자 정의 </a:t>
            </a:r>
            <a:r>
              <a:rPr lang="en" altLang="ko-KR" sz="1700" b="1" dirty="0"/>
              <a:t>User </a:t>
            </a:r>
            <a:r>
              <a:rPr lang="ko-KR" altLang="en-US" sz="1700" b="1" dirty="0"/>
              <a:t>모델 사용하기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en" altLang="ko-KR" dirty="0"/>
              <a:t>User Model(</a:t>
            </a:r>
            <a:r>
              <a:rPr lang="ko-KR" altLang="en-US" dirty="0"/>
              <a:t>로그인 인증 처리 부분 등</a:t>
            </a:r>
            <a:r>
              <a:rPr lang="en" altLang="ko-KR" dirty="0"/>
              <a:t>)</a:t>
            </a:r>
            <a:r>
              <a:rPr lang="ko-KR" altLang="en-US" dirty="0"/>
              <a:t>을 그대로 가져다 쓰는 대신 필드만 재정의 할 때 사용한다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" altLang="ko-KR" dirty="0" err="1"/>
              <a:t>settings.py</a:t>
            </a:r>
            <a:r>
              <a:rPr lang="ko-KR" altLang="en-US" dirty="0"/>
              <a:t>에 </a:t>
            </a:r>
            <a:r>
              <a:rPr lang="en" altLang="ko-KR" dirty="0"/>
              <a:t>AUTH_USER_MODEL = ‘{</a:t>
            </a:r>
            <a:r>
              <a:rPr lang="en" altLang="ko-KR" dirty="0" err="1"/>
              <a:t>App_name</a:t>
            </a:r>
            <a:r>
              <a:rPr lang="en" altLang="ko-KR" dirty="0"/>
              <a:t>}.{</a:t>
            </a:r>
            <a:r>
              <a:rPr lang="en" altLang="ko-KR" dirty="0" err="1"/>
              <a:t>model_name</a:t>
            </a:r>
            <a:r>
              <a:rPr lang="en" altLang="ko-KR" dirty="0"/>
              <a:t>}’ </a:t>
            </a:r>
            <a:r>
              <a:rPr lang="ko-KR" altLang="en-US" dirty="0" err="1"/>
              <a:t>를</a:t>
            </a:r>
            <a:r>
              <a:rPr lang="ko-KR" altLang="en-US" dirty="0"/>
              <a:t> 추가해주어야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r>
              <a:rPr lang="en" altLang="ko-KR" sz="1700" b="1" dirty="0" err="1"/>
              <a:t>AbstractBaseUser</a:t>
            </a:r>
            <a:r>
              <a:rPr lang="en" altLang="ko-KR" sz="1700" b="1" dirty="0"/>
              <a:t> </a:t>
            </a:r>
            <a:r>
              <a:rPr lang="ko-KR" altLang="en-US" sz="1700" b="1" dirty="0"/>
              <a:t>모델 상속한 사용자 정의 </a:t>
            </a:r>
            <a:r>
              <a:rPr lang="en" altLang="ko-KR" sz="1700" b="1" dirty="0"/>
              <a:t>User </a:t>
            </a:r>
            <a:r>
              <a:rPr lang="ko-KR" altLang="en-US" sz="1700" b="1" dirty="0"/>
              <a:t>모델 사용하기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필드를 재정의할 뿐만 아니라</a:t>
            </a:r>
            <a:r>
              <a:rPr lang="en-US" altLang="ko-KR" dirty="0"/>
              <a:t>, User</a:t>
            </a:r>
            <a:r>
              <a:rPr lang="ko-KR" altLang="en-US" dirty="0"/>
              <a:t>의 인증 및 권환 관리</a:t>
            </a:r>
            <a:r>
              <a:rPr lang="en-US" altLang="ko-KR" dirty="0"/>
              <a:t>(</a:t>
            </a:r>
            <a:r>
              <a:rPr lang="ko-KR" altLang="en-US" dirty="0"/>
              <a:t>로그인 인증 처리 절차</a:t>
            </a:r>
            <a:r>
              <a:rPr lang="en-US" altLang="ko-KR" dirty="0"/>
              <a:t>)</a:t>
            </a:r>
            <a:r>
              <a:rPr lang="ko-KR" altLang="en-US" dirty="0"/>
              <a:t> 등을 수정할 때 사용한다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" altLang="ko-KR" dirty="0" err="1"/>
              <a:t>settings.py</a:t>
            </a:r>
            <a:r>
              <a:rPr lang="ko-KR" altLang="en-US" dirty="0"/>
              <a:t>에 </a:t>
            </a:r>
            <a:r>
              <a:rPr lang="en" altLang="ko-KR" dirty="0"/>
              <a:t>AUTH_USER_MODEL = ‘{</a:t>
            </a:r>
            <a:r>
              <a:rPr lang="en" altLang="ko-KR" dirty="0" err="1"/>
              <a:t>App_name</a:t>
            </a:r>
            <a:r>
              <a:rPr lang="en" altLang="ko-KR" dirty="0"/>
              <a:t>}.{</a:t>
            </a:r>
            <a:r>
              <a:rPr lang="en" altLang="ko-KR" dirty="0" err="1"/>
              <a:t>model_name</a:t>
            </a:r>
            <a:r>
              <a:rPr lang="en" altLang="ko-KR" dirty="0"/>
              <a:t>}’ </a:t>
            </a:r>
            <a:r>
              <a:rPr lang="ko-KR" altLang="en-US" dirty="0" err="1"/>
              <a:t>를</a:t>
            </a:r>
            <a:r>
              <a:rPr lang="ko-KR" altLang="en-US" dirty="0"/>
              <a:t> 추가해주어야 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Manager(</a:t>
            </a:r>
            <a:r>
              <a:rPr lang="ko-KR" altLang="en-US" dirty="0"/>
              <a:t>기존의 </a:t>
            </a:r>
            <a:r>
              <a:rPr lang="en-US" altLang="ko-KR" dirty="0"/>
              <a:t>objects)</a:t>
            </a:r>
            <a:r>
              <a:rPr lang="ko-KR" altLang="en-US" dirty="0" err="1"/>
              <a:t>를</a:t>
            </a:r>
            <a:r>
              <a:rPr lang="ko-KR" altLang="en-US" dirty="0"/>
              <a:t> 만들어서 </a:t>
            </a:r>
            <a:r>
              <a:rPr lang="ko-KR" altLang="en-US" dirty="0" err="1"/>
              <a:t>설정해주어야한다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endParaRPr kumimoji="1" lang="en-US" altLang="ko-KR" dirty="0"/>
          </a:p>
        </p:txBody>
      </p:sp>
      <p:sp>
        <p:nvSpPr>
          <p:cNvPr id="8" name="Google Shape;138;p5">
            <a:extLst>
              <a:ext uri="{FF2B5EF4-FFF2-40B4-BE49-F238E27FC236}">
                <a16:creationId xmlns:a16="http://schemas.microsoft.com/office/drawing/2014/main" id="{18FD75AC-63DE-5FE5-0C40-7973F719E263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0;p5">
            <a:extLst>
              <a:ext uri="{FF2B5EF4-FFF2-40B4-BE49-F238E27FC236}">
                <a16:creationId xmlns:a16="http://schemas.microsoft.com/office/drawing/2014/main" id="{C935BBA2-F2A3-3616-7421-B02A9B2EE0DE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" name="Google Shape;141;p5">
            <a:extLst>
              <a:ext uri="{FF2B5EF4-FFF2-40B4-BE49-F238E27FC236}">
                <a16:creationId xmlns:a16="http://schemas.microsoft.com/office/drawing/2014/main" id="{BD361698-346A-47AC-0416-4FD401706CBA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069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B95AA-5673-0449-9AFC-9DDA606E36D8}"/>
              </a:ext>
            </a:extLst>
          </p:cNvPr>
          <p:cNvSpPr/>
          <p:nvPr/>
        </p:nvSpPr>
        <p:spPr>
          <a:xfrm>
            <a:off x="484781" y="1632272"/>
            <a:ext cx="7998194" cy="11705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django.db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models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django.contrib.auth.models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AbstractUser</a:t>
            </a:r>
            <a:endParaRPr lang="en-US" altLang="ko-KR" sz="1600" kern="100" dirty="0">
              <a:solidFill>
                <a:srgbClr val="8BE9FD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AbstractUser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age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PositiveIntegerField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help_text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 Age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blank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null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E759C9-5EBE-284A-B313-8847DFDEABF4}"/>
              </a:ext>
            </a:extLst>
          </p:cNvPr>
          <p:cNvSpPr/>
          <p:nvPr/>
        </p:nvSpPr>
        <p:spPr>
          <a:xfrm>
            <a:off x="484781" y="1283891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CC57A1-EEA1-154E-AD54-5ADD1C00CE02}"/>
              </a:ext>
            </a:extLst>
          </p:cNvPr>
          <p:cNvSpPr/>
          <p:nvPr/>
        </p:nvSpPr>
        <p:spPr>
          <a:xfrm>
            <a:off x="484781" y="3831134"/>
            <a:ext cx="6096000" cy="15295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BaseUserAdmin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.views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BaseUserAdmin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add_form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9BA423-1C87-9648-B692-CF1BF6A91FC4}"/>
              </a:ext>
            </a:extLst>
          </p:cNvPr>
          <p:cNvSpPr/>
          <p:nvPr/>
        </p:nvSpPr>
        <p:spPr>
          <a:xfrm>
            <a:off x="484781" y="3464922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Google Shape;138;p5">
            <a:extLst>
              <a:ext uri="{FF2B5EF4-FFF2-40B4-BE49-F238E27FC236}">
                <a16:creationId xmlns:a16="http://schemas.microsoft.com/office/drawing/2014/main" id="{32908BB6-14A3-80CA-62BF-23F2D46BF9A2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40;p5">
            <a:extLst>
              <a:ext uri="{FF2B5EF4-FFF2-40B4-BE49-F238E27FC236}">
                <a16:creationId xmlns:a16="http://schemas.microsoft.com/office/drawing/2014/main" id="{3D94AA96-3D22-5479-DD29-6BD3D397717B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0" name="Google Shape;141;p5">
            <a:extLst>
              <a:ext uri="{FF2B5EF4-FFF2-40B4-BE49-F238E27FC236}">
                <a16:creationId xmlns:a16="http://schemas.microsoft.com/office/drawing/2014/main" id="{FE62D744-0943-AE01-ACE9-7423AC7DD5DD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579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AE601E-A117-0D44-B798-48C2C7F7D42D}"/>
              </a:ext>
            </a:extLst>
          </p:cNvPr>
          <p:cNvSpPr/>
          <p:nvPr/>
        </p:nvSpPr>
        <p:spPr>
          <a:xfrm>
            <a:off x="396256" y="3057993"/>
            <a:ext cx="6096000" cy="99097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-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회원관리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blog:home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accounts:signup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회원가입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0F8466-7824-C540-9F92-3E21A2D2CDD6}"/>
              </a:ext>
            </a:extLst>
          </p:cNvPr>
          <p:cNvSpPr/>
          <p:nvPr/>
        </p:nvSpPr>
        <p:spPr>
          <a:xfrm>
            <a:off x="396256" y="4514857"/>
            <a:ext cx="6096000" cy="138499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post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{% </a:t>
            </a:r>
            <a:r>
              <a:rPr lang="en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csrf_token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%}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{{ </a:t>
            </a:r>
            <a:r>
              <a:rPr lang="en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form.as_p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}}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submit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8DA2C7-93BE-2945-8125-DA85952DFC36}"/>
              </a:ext>
            </a:extLst>
          </p:cNvPr>
          <p:cNvSpPr/>
          <p:nvPr/>
        </p:nvSpPr>
        <p:spPr>
          <a:xfrm>
            <a:off x="3929329" y="837049"/>
            <a:ext cx="7678615" cy="17091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accounts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app_name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/accounts/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views.signup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04D47D-D14A-AE4E-9A60-BBF11D811F38}"/>
              </a:ext>
            </a:extLst>
          </p:cNvPr>
          <p:cNvSpPr/>
          <p:nvPr/>
        </p:nvSpPr>
        <p:spPr>
          <a:xfrm>
            <a:off x="3929329" y="529272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89A942-EF8D-5543-AF63-4E1298A474EA}"/>
              </a:ext>
            </a:extLst>
          </p:cNvPr>
          <p:cNvSpPr/>
          <p:nvPr/>
        </p:nvSpPr>
        <p:spPr>
          <a:xfrm>
            <a:off x="396256" y="2709612"/>
            <a:ext cx="4403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project/accounts/templates/accounts/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23E63E-04F0-5748-9608-6C37E3B208FC}"/>
              </a:ext>
            </a:extLst>
          </p:cNvPr>
          <p:cNvSpPr/>
          <p:nvPr/>
        </p:nvSpPr>
        <p:spPr>
          <a:xfrm>
            <a:off x="396256" y="4148177"/>
            <a:ext cx="4583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project/accounts/templates/accounts/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signup.html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Google Shape;138;p5">
            <a:extLst>
              <a:ext uri="{FF2B5EF4-FFF2-40B4-BE49-F238E27FC236}">
                <a16:creationId xmlns:a16="http://schemas.microsoft.com/office/drawing/2014/main" id="{A2FAA741-4616-7393-D1A5-5F94EB9EFC43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40;p5">
            <a:extLst>
              <a:ext uri="{FF2B5EF4-FFF2-40B4-BE49-F238E27FC236}">
                <a16:creationId xmlns:a16="http://schemas.microsoft.com/office/drawing/2014/main" id="{8A1EE134-BDE5-D035-526B-6B559339760F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3" name="Google Shape;141;p5">
            <a:extLst>
              <a:ext uri="{FF2B5EF4-FFF2-40B4-BE49-F238E27FC236}">
                <a16:creationId xmlns:a16="http://schemas.microsoft.com/office/drawing/2014/main" id="{7D8DCB67-E703-6B56-F845-E506694ACD5B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676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35FA75-D14F-FF44-B2F6-66A938CEC380}"/>
              </a:ext>
            </a:extLst>
          </p:cNvPr>
          <p:cNvSpPr/>
          <p:nvPr/>
        </p:nvSpPr>
        <p:spPr>
          <a:xfrm>
            <a:off x="6311735" y="819464"/>
            <a:ext cx="3416320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BD93F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AUTH_USER_MODEL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accounts.Profile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endParaRPr lang="en" altLang="ko-KR" dirty="0">
              <a:solidFill>
                <a:srgbClr val="F8F8F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DD7EC2-3C44-EB47-82D1-D41D72C7E004}"/>
              </a:ext>
            </a:extLst>
          </p:cNvPr>
          <p:cNvSpPr/>
          <p:nvPr/>
        </p:nvSpPr>
        <p:spPr>
          <a:xfrm>
            <a:off x="484781" y="1340826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8BB43B-73B7-3840-A75D-1AD2520CD9CA}"/>
              </a:ext>
            </a:extLst>
          </p:cNvPr>
          <p:cNvSpPr/>
          <p:nvPr/>
        </p:nvSpPr>
        <p:spPr>
          <a:xfrm>
            <a:off x="6311735" y="510035"/>
            <a:ext cx="2787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project/project/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settings.py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657824-A8C8-D740-90E3-37B5033BACDA}"/>
              </a:ext>
            </a:extLst>
          </p:cNvPr>
          <p:cNvSpPr/>
          <p:nvPr/>
        </p:nvSpPr>
        <p:spPr>
          <a:xfrm>
            <a:off x="506128" y="1690563"/>
            <a:ext cx="7872046" cy="39354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django.shortcuts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django.contrib.auth.forms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UserCreationForm</a:t>
            </a:r>
            <a:endParaRPr lang="en-US" altLang="ko-KR" sz="1600" kern="100" dirty="0">
              <a:solidFill>
                <a:srgbClr val="8BE9FD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views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accounts/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UserCreationForm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model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fields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username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email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age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password1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password2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form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.method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form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is_valid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save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accounts:home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accounts/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 form})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51C40D-ABCB-504F-8A1B-A41C5A22199A}"/>
              </a:ext>
            </a:extLst>
          </p:cNvPr>
          <p:cNvSpPr/>
          <p:nvPr/>
        </p:nvSpPr>
        <p:spPr>
          <a:xfrm>
            <a:off x="484781" y="5861962"/>
            <a:ext cx="3326552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accounts.models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8BE9F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Profile</a:t>
            </a:r>
            <a:endParaRPr lang="en" altLang="ko-KR" dirty="0">
              <a:solidFill>
                <a:srgbClr val="F8F8F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46B92A-A671-8642-A09F-EFBBB2562F4C}"/>
              </a:ext>
            </a:extLst>
          </p:cNvPr>
          <p:cNvSpPr/>
          <p:nvPr/>
        </p:nvSpPr>
        <p:spPr>
          <a:xfrm>
            <a:off x="440518" y="5586761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F8124-84E7-754B-B144-F8DF3E95DB2E}"/>
              </a:ext>
            </a:extLst>
          </p:cNvPr>
          <p:cNvSpPr txBox="1"/>
          <p:nvPr/>
        </p:nvSpPr>
        <p:spPr>
          <a:xfrm>
            <a:off x="4307305" y="5861962"/>
            <a:ext cx="316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User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싹 다 </a:t>
            </a:r>
            <a:r>
              <a:rPr kumimoji="1" lang="en-US" altLang="ko-KR" dirty="0"/>
              <a:t>Profile</a:t>
            </a:r>
            <a:r>
              <a:rPr kumimoji="1" lang="ko-KR" altLang="en-US" dirty="0"/>
              <a:t>로 변경</a:t>
            </a:r>
          </a:p>
        </p:txBody>
      </p:sp>
      <p:sp>
        <p:nvSpPr>
          <p:cNvPr id="20" name="Google Shape;138;p5">
            <a:extLst>
              <a:ext uri="{FF2B5EF4-FFF2-40B4-BE49-F238E27FC236}">
                <a16:creationId xmlns:a16="http://schemas.microsoft.com/office/drawing/2014/main" id="{1F96D748-4B6D-9320-D4A1-3CBB0462FC98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5">
            <a:extLst>
              <a:ext uri="{FF2B5EF4-FFF2-40B4-BE49-F238E27FC236}">
                <a16:creationId xmlns:a16="http://schemas.microsoft.com/office/drawing/2014/main" id="{451D6D47-8274-503D-E6E3-74E186AB64CD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2" name="Google Shape;141;p5">
            <a:extLst>
              <a:ext uri="{FF2B5EF4-FFF2-40B4-BE49-F238E27FC236}">
                <a16:creationId xmlns:a16="http://schemas.microsoft.com/office/drawing/2014/main" id="{8C307192-CB86-C166-D7B1-B627EF47CB47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13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B208F0-8D2B-1F46-B6B9-5F5BDE63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27" y="1336431"/>
            <a:ext cx="5292573" cy="3660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FCF40-F528-DE41-AE60-078B3EB1B489}"/>
              </a:ext>
            </a:extLst>
          </p:cNvPr>
          <p:cNvSpPr txBox="1"/>
          <p:nvPr/>
        </p:nvSpPr>
        <p:spPr>
          <a:xfrm>
            <a:off x="396256" y="2111007"/>
            <a:ext cx="70064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장고의  주기능 중 하나</a:t>
            </a:r>
          </a:p>
          <a:p>
            <a:r>
              <a:rPr lang="en" altLang="ko-KR" dirty="0"/>
              <a:t>Model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" altLang="ko-KR" dirty="0"/>
              <a:t>Form</a:t>
            </a:r>
            <a:r>
              <a:rPr lang="ko-KR" altLang="en-US" dirty="0"/>
              <a:t>클래스를 정의하면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Model</a:t>
            </a:r>
            <a:r>
              <a:rPr lang="ko-KR" altLang="en-US" dirty="0"/>
              <a:t>이 </a:t>
            </a:r>
            <a:r>
              <a:rPr lang="en" altLang="ko-KR" dirty="0"/>
              <a:t>DB</a:t>
            </a:r>
            <a:r>
              <a:rPr lang="ko-KR" altLang="en-US" dirty="0"/>
              <a:t>랑 상호작용 하는 것처럼 </a:t>
            </a:r>
            <a:r>
              <a:rPr lang="en-US" altLang="ko-KR" dirty="0"/>
              <a:t>Form</a:t>
            </a:r>
            <a:r>
              <a:rPr lang="ko-KR" altLang="en-US" dirty="0"/>
              <a:t>클래스와 </a:t>
            </a:r>
            <a:r>
              <a:rPr lang="ko-KR" altLang="en-US" dirty="0" err="1"/>
              <a:t>프론트엔드가</a:t>
            </a:r>
            <a:r>
              <a:rPr lang="ko-KR" altLang="en-US" dirty="0"/>
              <a:t> 상호작용한다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/>
              <a:t>Form</a:t>
            </a:r>
            <a:r>
              <a:rPr lang="ko-KR" altLang="en-US" dirty="0"/>
              <a:t>클래스를 상속받아서 따로 </a:t>
            </a:r>
            <a:r>
              <a:rPr lang="en-US" altLang="ko-KR" dirty="0" err="1"/>
              <a:t>forms.py</a:t>
            </a:r>
            <a:r>
              <a:rPr lang="ko-KR" altLang="en-US" dirty="0" err="1"/>
              <a:t>를</a:t>
            </a:r>
            <a:r>
              <a:rPr lang="ko-KR" altLang="en-US" dirty="0"/>
              <a:t> 만들어 사용하며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입력폼</a:t>
            </a:r>
            <a:r>
              <a:rPr lang="ko-KR" altLang="en-US" dirty="0"/>
              <a:t> </a:t>
            </a:r>
            <a:r>
              <a:rPr lang="en" altLang="ko-KR" dirty="0"/>
              <a:t>HTML </a:t>
            </a:r>
            <a:r>
              <a:rPr lang="ko-KR" altLang="en-US" dirty="0"/>
              <a:t>생성</a:t>
            </a:r>
            <a:r>
              <a:rPr lang="en-US" altLang="ko-KR" dirty="0"/>
              <a:t>( form.</a:t>
            </a:r>
            <a:r>
              <a:rPr lang="en" altLang="ko-KR" dirty="0" err="1"/>
              <a:t>as_table</a:t>
            </a:r>
            <a:r>
              <a:rPr lang="en" altLang="ko-KR" dirty="0"/>
              <a:t>(), </a:t>
            </a:r>
            <a:r>
              <a:rPr lang="en" altLang="ko-KR" dirty="0" err="1"/>
              <a:t>form.as_p</a:t>
            </a:r>
            <a:r>
              <a:rPr lang="en" altLang="ko-KR" dirty="0"/>
              <a:t>(), </a:t>
            </a:r>
            <a:r>
              <a:rPr lang="en" altLang="ko-KR" dirty="0" err="1"/>
              <a:t>form.as_ul</a:t>
            </a:r>
            <a:r>
              <a:rPr lang="en" altLang="ko-KR" dirty="0"/>
              <a:t>()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입력폼</a:t>
            </a:r>
            <a:r>
              <a:rPr lang="ko-KR" altLang="en-US" b="1" dirty="0"/>
              <a:t> 값 검증</a:t>
            </a:r>
            <a:r>
              <a:rPr lang="en-US" altLang="ko-KR" b="1" dirty="0"/>
              <a:t>(</a:t>
            </a:r>
            <a:r>
              <a:rPr lang="en" altLang="ko-KR" b="1" dirty="0"/>
              <a:t>validation) </a:t>
            </a:r>
            <a:r>
              <a:rPr lang="ko-KR" altLang="en-US" b="1" dirty="0"/>
              <a:t>및 값 변환</a:t>
            </a:r>
            <a:r>
              <a:rPr lang="ko-KR" altLang="en-US" dirty="0"/>
              <a:t> </a:t>
            </a:r>
            <a:endParaRPr lang="en-US" altLang="ko-K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검증을 통과한 값들을 </a:t>
            </a:r>
            <a:r>
              <a:rPr lang="ko-KR" altLang="en-US" b="1" dirty="0" err="1"/>
              <a:t>사전타입</a:t>
            </a:r>
            <a:r>
              <a:rPr lang="en-US" altLang="ko-KR" dirty="0"/>
              <a:t>(</a:t>
            </a:r>
            <a:r>
              <a:rPr lang="en" altLang="ko-KR" dirty="0" err="1"/>
              <a:t>cleaned_data</a:t>
            </a:r>
            <a:r>
              <a:rPr lang="en-US" altLang="ko-KR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제공</a:t>
            </a:r>
            <a:endParaRPr lang="en-US" altLang="ko-KR" dirty="0"/>
          </a:p>
          <a:p>
            <a:pPr lvl="1"/>
            <a:r>
              <a:rPr lang="ko-KR" altLang="en-US" dirty="0"/>
              <a:t>등의 역할을 수행한다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 폼</a:t>
            </a:r>
            <a:r>
              <a:rPr lang="en-US" altLang="ko-KR" dirty="0"/>
              <a:t>, </a:t>
            </a:r>
            <a:r>
              <a:rPr lang="ko-KR" altLang="en-US" dirty="0"/>
              <a:t>모델 폼</a:t>
            </a:r>
            <a:r>
              <a:rPr lang="en-US" altLang="ko-KR" dirty="0"/>
              <a:t>, </a:t>
            </a:r>
            <a:r>
              <a:rPr lang="ko-KR" altLang="en-US" dirty="0" err="1"/>
              <a:t>폼셋</a:t>
            </a:r>
            <a:r>
              <a:rPr lang="ko-KR" altLang="en-US" dirty="0"/>
              <a:t> 등의 종류가 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46F7344C-0113-017B-A120-E002D54A0792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43A0DE1C-9683-D10A-6FC9-6623B253E7C1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6E98C887-DFFA-46C9-93F2-ABFCB485EEF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75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9D9F08-DEE4-484A-BC38-B39FDF64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144826"/>
            <a:ext cx="9029700" cy="5041900"/>
          </a:xfrm>
          <a:prstGeom prst="rect">
            <a:avLst/>
          </a:prstGeom>
        </p:spPr>
      </p:pic>
      <p:sp>
        <p:nvSpPr>
          <p:cNvPr id="8" name="Google Shape;138;p5">
            <a:extLst>
              <a:ext uri="{FF2B5EF4-FFF2-40B4-BE49-F238E27FC236}">
                <a16:creationId xmlns:a16="http://schemas.microsoft.com/office/drawing/2014/main" id="{817C2CEB-9DA9-8757-3C61-AF6502D3BFDF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0;p5">
            <a:extLst>
              <a:ext uri="{FF2B5EF4-FFF2-40B4-BE49-F238E27FC236}">
                <a16:creationId xmlns:a16="http://schemas.microsoft.com/office/drawing/2014/main" id="{2C198229-4A86-38F5-5C23-8E3FA562D014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" name="Google Shape;141;p5">
            <a:extLst>
              <a:ext uri="{FF2B5EF4-FFF2-40B4-BE49-F238E27FC236}">
                <a16:creationId xmlns:a16="http://schemas.microsoft.com/office/drawing/2014/main" id="{65B0B8DF-3FFA-3629-8084-310A669EE210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8075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00840-F6A5-D74C-A947-EF46E572C2DF}"/>
              </a:ext>
            </a:extLst>
          </p:cNvPr>
          <p:cNvSpPr txBox="1"/>
          <p:nvPr/>
        </p:nvSpPr>
        <p:spPr>
          <a:xfrm>
            <a:off x="3375643" y="1144826"/>
            <a:ext cx="569010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Widget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&lt;input&gt;, &lt;</a:t>
            </a:r>
            <a:r>
              <a:rPr kumimoji="1" lang="en-US" altLang="ko-KR" dirty="0" err="1">
                <a:solidFill>
                  <a:schemeClr val="tx1"/>
                </a:solidFill>
              </a:rPr>
              <a:t>textarea</a:t>
            </a:r>
            <a:r>
              <a:rPr kumimoji="1" lang="en-US" altLang="ko-KR" dirty="0">
                <a:solidFill>
                  <a:schemeClr val="tx1"/>
                </a:solidFill>
              </a:rPr>
              <a:t>&gt;</a:t>
            </a:r>
            <a:r>
              <a:rPr kumimoji="1" lang="ko-KR" altLang="en-US" dirty="0">
                <a:solidFill>
                  <a:schemeClr val="tx1"/>
                </a:solidFill>
              </a:rPr>
              <a:t>같은 </a:t>
            </a:r>
            <a:r>
              <a:rPr kumimoji="1" lang="en-US" altLang="ko-KR" dirty="0">
                <a:solidFill>
                  <a:schemeClr val="tx1"/>
                </a:solidFill>
              </a:rPr>
              <a:t>HTML </a:t>
            </a:r>
            <a:r>
              <a:rPr kumimoji="1" lang="ko-KR" altLang="en-US" dirty="0">
                <a:solidFill>
                  <a:schemeClr val="tx1"/>
                </a:solidFill>
              </a:rPr>
              <a:t>폼 위젯에 대응되는 클래스로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해당 위젯을 </a:t>
            </a:r>
            <a:r>
              <a:rPr kumimoji="1" lang="en-US" altLang="ko-KR" dirty="0">
                <a:solidFill>
                  <a:schemeClr val="tx1"/>
                </a:solidFill>
              </a:rPr>
              <a:t>HTML</a:t>
            </a:r>
            <a:r>
              <a:rPr kumimoji="1" lang="ko-KR" altLang="en-US" dirty="0">
                <a:solidFill>
                  <a:schemeClr val="tx1"/>
                </a:solidFill>
              </a:rPr>
              <a:t>로 렌더링한다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Field 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 필드에 대한 유효성을 담당하는 클래스이다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br>
              <a:rPr kumimoji="1" lang="en-US" altLang="ko-KR" dirty="0">
                <a:solidFill>
                  <a:schemeClr val="tx1"/>
                </a:solidFill>
              </a:rPr>
            </a:br>
            <a:r>
              <a:rPr kumimoji="1" lang="ko-KR" altLang="en-US" dirty="0">
                <a:solidFill>
                  <a:schemeClr val="tx1"/>
                </a:solidFill>
              </a:rPr>
              <a:t>예</a:t>
            </a:r>
            <a:r>
              <a:rPr kumimoji="1" lang="en-US" altLang="ko-KR" dirty="0">
                <a:solidFill>
                  <a:schemeClr val="tx1"/>
                </a:solidFill>
              </a:rPr>
              <a:t>) </a:t>
            </a:r>
            <a:r>
              <a:rPr kumimoji="1" lang="en-US" altLang="ko-KR" dirty="0" err="1">
                <a:solidFill>
                  <a:schemeClr val="tx1"/>
                </a:solidFill>
              </a:rPr>
              <a:t>EmailField</a:t>
            </a:r>
            <a:r>
              <a:rPr kumimoji="1" lang="ko-KR" altLang="en-US" dirty="0">
                <a:solidFill>
                  <a:schemeClr val="tx1"/>
                </a:solidFill>
              </a:rPr>
              <a:t>는 데이터가 유효한 이메일 주소인지 확인한다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Form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폼 자체에 대한 유효성 검증 규칙 및 </a:t>
            </a:r>
            <a:r>
              <a:rPr kumimoji="1" lang="en-US" altLang="ko-KR" dirty="0">
                <a:solidFill>
                  <a:schemeClr val="tx1"/>
                </a:solidFill>
              </a:rPr>
              <a:t>HTML</a:t>
            </a:r>
            <a:r>
              <a:rPr kumimoji="1" lang="ko-KR" altLang="en-US" dirty="0" err="1">
                <a:solidFill>
                  <a:schemeClr val="tx1"/>
                </a:solidFill>
              </a:rPr>
              <a:t>로서의</a:t>
            </a:r>
            <a:r>
              <a:rPr kumimoji="1" lang="ko-KR" altLang="en-US" dirty="0">
                <a:solidFill>
                  <a:schemeClr val="tx1"/>
                </a:solidFill>
              </a:rPr>
              <a:t> 표시 방법을 알고 있는 필드의 모음이다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Form Media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필요한 </a:t>
            </a:r>
            <a:r>
              <a:rPr kumimoji="1" lang="en-US" altLang="ko-KR" dirty="0">
                <a:solidFill>
                  <a:schemeClr val="tx1"/>
                </a:solidFill>
              </a:rPr>
              <a:t>CSS</a:t>
            </a:r>
            <a:r>
              <a:rPr kumimoji="1" lang="ko-KR" altLang="en-US" dirty="0">
                <a:solidFill>
                  <a:schemeClr val="tx1"/>
                </a:solidFill>
              </a:rPr>
              <a:t>와 </a:t>
            </a:r>
            <a:r>
              <a:rPr kumimoji="1" lang="en-US" altLang="ko-KR" dirty="0">
                <a:solidFill>
                  <a:schemeClr val="tx1"/>
                </a:solidFill>
              </a:rPr>
              <a:t>JS</a:t>
            </a:r>
            <a:r>
              <a:rPr kumimoji="1" lang="ko-KR" altLang="en-US" dirty="0" err="1">
                <a:solidFill>
                  <a:schemeClr val="tx1"/>
                </a:solidFill>
              </a:rPr>
              <a:t>를</a:t>
            </a:r>
            <a:r>
              <a:rPr kumimoji="1" lang="ko-KR" altLang="en-US" dirty="0">
                <a:solidFill>
                  <a:schemeClr val="tx1"/>
                </a:solidFill>
              </a:rPr>
              <a:t> 제공해준다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Bound Form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데이터 집합에 바인딩 되어 있으면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해당 데이터의 유효성을 검사하고 </a:t>
            </a:r>
            <a:r>
              <a:rPr kumimoji="1" lang="en-US" altLang="ko-KR" dirty="0">
                <a:solidFill>
                  <a:schemeClr val="tx1"/>
                </a:solidFill>
              </a:rPr>
              <a:t>HTML</a:t>
            </a:r>
            <a:r>
              <a:rPr kumimoji="1" lang="ko-KR" altLang="en-US" dirty="0">
                <a:solidFill>
                  <a:schemeClr val="tx1"/>
                </a:solidFill>
              </a:rPr>
              <a:t>로 렌더링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Unbound Form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유효성을 검사할 데이터가 없으므로 유효성 검사를 하지 못하며 빈 양식을 렌더링</a:t>
            </a:r>
          </a:p>
        </p:txBody>
      </p:sp>
      <p:sp>
        <p:nvSpPr>
          <p:cNvPr id="8" name="Google Shape;138;p5">
            <a:extLst>
              <a:ext uri="{FF2B5EF4-FFF2-40B4-BE49-F238E27FC236}">
                <a16:creationId xmlns:a16="http://schemas.microsoft.com/office/drawing/2014/main" id="{20F7BC9D-6EE8-C39B-8FEB-C566CDC5BC92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0;p5">
            <a:extLst>
              <a:ext uri="{FF2B5EF4-FFF2-40B4-BE49-F238E27FC236}">
                <a16:creationId xmlns:a16="http://schemas.microsoft.com/office/drawing/2014/main" id="{22C52EFD-659C-A814-C361-321311B45D8E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" name="Google Shape;141;p5">
            <a:extLst>
              <a:ext uri="{FF2B5EF4-FFF2-40B4-BE49-F238E27FC236}">
                <a16:creationId xmlns:a16="http://schemas.microsoft.com/office/drawing/2014/main" id="{4F95CFA4-0946-0AAB-741D-C78DBBA5E067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Form </a:t>
            </a:r>
            <a:r>
              <a:rPr lang="ko-KR" altLang="en-US" b="1" dirty="0">
                <a:solidFill>
                  <a:srgbClr val="7F7F7F"/>
                </a:solidFill>
              </a:rPr>
              <a:t>용어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15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기존 방식</a:t>
            </a:r>
            <a:endParaRPr dirty="0"/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A89BDCE4-8522-0C4B-93EB-DD330663628F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DB0B9E-D52E-294E-BEC0-6D9A27F99485}"/>
              </a:ext>
            </a:extLst>
          </p:cNvPr>
          <p:cNvSpPr/>
          <p:nvPr/>
        </p:nvSpPr>
        <p:spPr>
          <a:xfrm>
            <a:off x="584056" y="1102760"/>
            <a:ext cx="101622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400" dirty="0" err="1"/>
              <a:t>mkdir</a:t>
            </a:r>
            <a:r>
              <a:rPr lang="en" altLang="ko-KR" sz="2400" dirty="0"/>
              <a:t> session</a:t>
            </a:r>
            <a:r>
              <a:rPr lang="en-US" altLang="ko-KR" sz="2400" dirty="0"/>
              <a:t>14</a:t>
            </a:r>
            <a:r>
              <a:rPr lang="en" altLang="ko-KR" sz="2400" dirty="0"/>
              <a:t> </a:t>
            </a:r>
            <a:r>
              <a:rPr lang="en" altLang="ko-KR" dirty="0"/>
              <a:t>					</a:t>
            </a:r>
            <a:r>
              <a:rPr lang="ko-KR" altLang="en-US" dirty="0">
                <a:solidFill>
                  <a:srgbClr val="7F7F7F"/>
                </a:solidFill>
              </a:rPr>
              <a:t>작업할 폴더 생성 </a:t>
            </a:r>
            <a:r>
              <a:rPr lang="en-US" altLang="ko-KR" dirty="0">
                <a:solidFill>
                  <a:srgbClr val="7F7F7F"/>
                </a:solidFill>
              </a:rPr>
              <a:t>&amp;</a:t>
            </a:r>
            <a:r>
              <a:rPr lang="ko-KR" altLang="en-US" dirty="0">
                <a:solidFill>
                  <a:srgbClr val="7F7F7F"/>
                </a:solidFill>
              </a:rPr>
              <a:t> 이동</a:t>
            </a:r>
            <a:br>
              <a:rPr lang="en" altLang="ko-KR" dirty="0"/>
            </a:br>
            <a:r>
              <a:rPr lang="en-US" altLang="ko-KR" sz="2400" dirty="0"/>
              <a:t>cd session14</a:t>
            </a:r>
          </a:p>
          <a:p>
            <a:r>
              <a:rPr lang="en" altLang="ko-KR" sz="2400" dirty="0" err="1"/>
              <a:t>pipenv</a:t>
            </a:r>
            <a:r>
              <a:rPr lang="en" altLang="ko-KR" sz="2400" dirty="0"/>
              <a:t> shell</a:t>
            </a:r>
            <a:r>
              <a:rPr lang="en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		</a:t>
            </a:r>
            <a:r>
              <a:rPr lang="ko-KR" altLang="en-US" dirty="0">
                <a:solidFill>
                  <a:srgbClr val="7F7F7F"/>
                </a:solidFill>
              </a:rPr>
              <a:t>가상환경 생성</a:t>
            </a:r>
            <a:endParaRPr lang="en" altLang="ko-KR" dirty="0"/>
          </a:p>
          <a:p>
            <a:r>
              <a:rPr kumimoji="1" lang="en-US" altLang="ko-KR" sz="2400" dirty="0" err="1"/>
              <a:t>pipenv</a:t>
            </a:r>
            <a:r>
              <a:rPr kumimoji="1" lang="en-US" altLang="ko-KR" sz="2400" dirty="0"/>
              <a:t> install </a:t>
            </a:r>
            <a:r>
              <a:rPr kumimoji="1" lang="en-US" altLang="ko-KR" sz="2400" dirty="0" err="1"/>
              <a:t>django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</a:t>
            </a:r>
            <a:r>
              <a:rPr lang="ko-KR" altLang="en-US" dirty="0">
                <a:solidFill>
                  <a:srgbClr val="7F7F7F"/>
                </a:solidFill>
              </a:rPr>
              <a:t>가상환경 내에 </a:t>
            </a:r>
            <a:r>
              <a:rPr lang="en-US" altLang="ko-KR" dirty="0">
                <a:solidFill>
                  <a:srgbClr val="7F7F7F"/>
                </a:solidFill>
              </a:rPr>
              <a:t>Django </a:t>
            </a:r>
            <a:r>
              <a:rPr lang="ko-KR" altLang="en-US" dirty="0">
                <a:solidFill>
                  <a:srgbClr val="7F7F7F"/>
                </a:solidFill>
              </a:rPr>
              <a:t>패키지 설치 </a:t>
            </a:r>
            <a:endParaRPr kumimoji="1" lang="en-US" altLang="ko-KR" dirty="0"/>
          </a:p>
          <a:p>
            <a:r>
              <a:rPr kumimoji="1" lang="en-US" altLang="ko-KR" sz="2400" dirty="0" err="1"/>
              <a:t>django</a:t>
            </a:r>
            <a:r>
              <a:rPr kumimoji="1" lang="en-US" altLang="ko-KR" sz="2400" dirty="0"/>
              <a:t>-admin </a:t>
            </a:r>
            <a:r>
              <a:rPr kumimoji="1" lang="en-US" altLang="ko-KR" sz="2400" dirty="0" err="1"/>
              <a:t>startproject</a:t>
            </a:r>
            <a:r>
              <a:rPr kumimoji="1" lang="en-US" altLang="ko-KR" sz="2400" dirty="0"/>
              <a:t> {project}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</a:t>
            </a:r>
            <a:r>
              <a:rPr lang="ko-KR" altLang="en-US" dirty="0">
                <a:solidFill>
                  <a:srgbClr val="7F7F7F"/>
                </a:solidFill>
              </a:rPr>
              <a:t>장고 프로젝트 생성 </a:t>
            </a:r>
            <a:r>
              <a:rPr lang="en-US" altLang="ko-KR" dirty="0">
                <a:solidFill>
                  <a:srgbClr val="7F7F7F"/>
                </a:solidFill>
              </a:rPr>
              <a:t>&amp;</a:t>
            </a:r>
            <a:r>
              <a:rPr lang="ko-KR" altLang="en-US" dirty="0">
                <a:solidFill>
                  <a:srgbClr val="7F7F7F"/>
                </a:solidFill>
              </a:rPr>
              <a:t> 이동</a:t>
            </a:r>
            <a:endParaRPr lang="en-US" altLang="ko-KR" dirty="0">
              <a:solidFill>
                <a:srgbClr val="7F7F7F"/>
              </a:solidFill>
            </a:endParaRPr>
          </a:p>
          <a:p>
            <a:r>
              <a:rPr kumimoji="1" lang="en-US" altLang="ko-KR" sz="2400" dirty="0"/>
              <a:t>cd {project}</a:t>
            </a:r>
            <a:br>
              <a:rPr kumimoji="1" lang="en-US" altLang="ko-KR" sz="2000" dirty="0"/>
            </a:br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startapp</a:t>
            </a:r>
            <a:r>
              <a:rPr kumimoji="1" lang="en-US" altLang="ko-KR" sz="2400" dirty="0"/>
              <a:t> {app} </a:t>
            </a:r>
            <a:r>
              <a:rPr kumimoji="1" lang="en-US" altLang="ko-KR" dirty="0"/>
              <a:t>		</a:t>
            </a:r>
            <a:r>
              <a:rPr lang="ko-KR" altLang="en-US" dirty="0">
                <a:solidFill>
                  <a:srgbClr val="7F7F7F"/>
                </a:solidFill>
              </a:rPr>
              <a:t>프로젝트 폴더 내에 장고 앱 생성</a:t>
            </a:r>
            <a:endParaRPr lang="en-US" altLang="ko-KR" dirty="0">
              <a:solidFill>
                <a:srgbClr val="7F7F7F"/>
              </a:solidFill>
            </a:endParaRPr>
          </a:p>
          <a:p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settings.py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내의 </a:t>
            </a:r>
            <a:r>
              <a:rPr lang="en" altLang="ko-KR" sz="1800" dirty="0">
                <a:solidFill>
                  <a:schemeClr val="bg1">
                    <a:lumMod val="50000"/>
                  </a:schemeClr>
                </a:solidFill>
              </a:rPr>
              <a:t>INSTALLED_APPS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에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‘{app}’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추가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TIME_ZONE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 'Asia/Seoul’</a:t>
            </a: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makemigrations</a:t>
            </a:r>
            <a:r>
              <a:rPr kumimoji="1" lang="en-US" altLang="ko-KR" sz="2400" dirty="0"/>
              <a:t>		</a:t>
            </a:r>
            <a:r>
              <a:rPr kumimoji="1" lang="en-US" altLang="ko-KR" sz="1500" dirty="0">
                <a:solidFill>
                  <a:schemeClr val="accent3">
                    <a:lumMod val="75000"/>
                  </a:schemeClr>
                </a:solidFill>
              </a:rPr>
              <a:t>migrations</a:t>
            </a:r>
            <a:r>
              <a:rPr kumimoji="1" lang="ko-KR" altLang="en-US" sz="1500" dirty="0">
                <a:solidFill>
                  <a:schemeClr val="accent3">
                    <a:lumMod val="75000"/>
                  </a:schemeClr>
                </a:solidFill>
              </a:rPr>
              <a:t>만들기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migrate				</a:t>
            </a:r>
            <a:r>
              <a:rPr kumimoji="1" lang="en-US" altLang="ko-KR" sz="1500" dirty="0">
                <a:solidFill>
                  <a:schemeClr val="accent3">
                    <a:lumMod val="75000"/>
                  </a:schemeClr>
                </a:solidFill>
              </a:rPr>
              <a:t>DB</a:t>
            </a:r>
            <a:r>
              <a:rPr kumimoji="1" lang="ko-KR" altLang="en-US" sz="1500" dirty="0">
                <a:solidFill>
                  <a:schemeClr val="accent3">
                    <a:lumMod val="75000"/>
                  </a:schemeClr>
                </a:solidFill>
              </a:rPr>
              <a:t>에 반영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createsuperuser</a:t>
            </a:r>
            <a:r>
              <a:rPr kumimoji="1" lang="en-US" altLang="ko-KR" sz="2400" dirty="0"/>
              <a:t> 		</a:t>
            </a:r>
            <a:r>
              <a:rPr kumimoji="1" lang="ko-KR" altLang="en-US" sz="1500" dirty="0">
                <a:solidFill>
                  <a:schemeClr val="accent3">
                    <a:lumMod val="75000"/>
                  </a:schemeClr>
                </a:solidFill>
              </a:rPr>
              <a:t>관리자 계정 생성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runserver</a:t>
            </a:r>
            <a:r>
              <a:rPr kumimoji="1" lang="en-US" altLang="ko-KR" sz="2400" dirty="0"/>
              <a:t>	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로컬 서버에서 장고 서버 실행</a:t>
            </a:r>
            <a:endParaRPr kumimoji="1" lang="en-US" altLang="ko-KR" sz="1500" dirty="0">
              <a:solidFill>
                <a:srgbClr val="A5A5A5">
                  <a:lumMod val="75000"/>
                </a:srgbClr>
              </a:solidFill>
            </a:endParaRPr>
          </a:p>
          <a:p>
            <a:endParaRPr kumimoji="1" lang="en-US" altLang="ko-KR" sz="1800" dirty="0">
              <a:solidFill>
                <a:srgbClr val="A5A5A5">
                  <a:lumMod val="75000"/>
                </a:srgbClr>
              </a:solidFill>
            </a:endParaRPr>
          </a:p>
          <a:p>
            <a:r>
              <a:rPr kumimoji="1" lang="en-US" altLang="ko-KR" sz="1800" dirty="0">
                <a:solidFill>
                  <a:srgbClr val="A5A5A5">
                    <a:lumMod val="75000"/>
                  </a:srgbClr>
                </a:solidFill>
              </a:rPr>
              <a:t>MTV</a:t>
            </a:r>
            <a:r>
              <a:rPr kumimoji="1" lang="ko-KR" altLang="en-US" sz="1800" dirty="0">
                <a:solidFill>
                  <a:srgbClr val="A5A5A5">
                    <a:lumMod val="75000"/>
                  </a:srgbClr>
                </a:solidFill>
              </a:rPr>
              <a:t>순으로 개발 시작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3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2;p5">
            <a:extLst>
              <a:ext uri="{FF2B5EF4-FFF2-40B4-BE49-F238E27FC236}">
                <a16:creationId xmlns:a16="http://schemas.microsoft.com/office/drawing/2014/main" id="{BB1289E9-AD79-7A48-ADD7-FABADCAD22BE}"/>
              </a:ext>
            </a:extLst>
          </p:cNvPr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31317-517A-6843-A0B3-DA1491B6D736}"/>
              </a:ext>
            </a:extLst>
          </p:cNvPr>
          <p:cNvSpPr txBox="1"/>
          <p:nvPr/>
        </p:nvSpPr>
        <p:spPr>
          <a:xfrm>
            <a:off x="756138" y="1190374"/>
            <a:ext cx="11220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u="sng" dirty="0"/>
              <a:t>Django</a:t>
            </a:r>
            <a:r>
              <a:rPr kumimoji="1" lang="ko-KR" altLang="en-US" sz="3000" u="sng" dirty="0"/>
              <a:t>는 보통 하나의 </a:t>
            </a:r>
            <a:r>
              <a:rPr kumimoji="1" lang="en-US" altLang="ko-KR" sz="3000" b="1" u="sng" dirty="0"/>
              <a:t>Project</a:t>
            </a:r>
            <a:r>
              <a:rPr kumimoji="1" lang="ko-KR" altLang="en-US" sz="3000" u="sng" dirty="0"/>
              <a:t>와 여러 개의 </a:t>
            </a:r>
            <a:r>
              <a:rPr kumimoji="1" lang="en-US" altLang="ko-KR" sz="3000" b="1" u="sng" dirty="0"/>
              <a:t>App</a:t>
            </a:r>
            <a:r>
              <a:rPr kumimoji="1" lang="ko-KR" altLang="en-US" sz="3000" u="sng" dirty="0" err="1"/>
              <a:t>으로</a:t>
            </a:r>
            <a:r>
              <a:rPr kumimoji="1" lang="ko-KR" altLang="en-US" sz="3000" u="sng" dirty="0"/>
              <a:t> 구성됩니다</a:t>
            </a:r>
            <a:r>
              <a:rPr kumimoji="1" lang="en-US" altLang="ko-KR" sz="3000" u="sng" dirty="0"/>
              <a:t>.</a:t>
            </a:r>
            <a:endParaRPr kumimoji="1" lang="ko-KR" altLang="en-US" sz="30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BA44C-17EC-7046-B475-6FF88E2E3C1F}"/>
              </a:ext>
            </a:extLst>
          </p:cNvPr>
          <p:cNvSpPr txBox="1"/>
          <p:nvPr/>
        </p:nvSpPr>
        <p:spPr>
          <a:xfrm>
            <a:off x="756138" y="2085285"/>
            <a:ext cx="102165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/>
              <a:t>Project</a:t>
            </a:r>
          </a:p>
          <a:p>
            <a:r>
              <a:rPr kumimoji="1" lang="ko-KR" altLang="en-US" sz="2000" dirty="0"/>
              <a:t>프로젝트의 환경설정 </a:t>
            </a:r>
            <a:endParaRPr kumimoji="1" lang="en-US" altLang="ko-KR" sz="2000" dirty="0"/>
          </a:p>
          <a:p>
            <a:r>
              <a:rPr kumimoji="1" lang="ko-KR" altLang="en-US" sz="2000" dirty="0"/>
              <a:t>여러 </a:t>
            </a:r>
            <a:r>
              <a:rPr kumimoji="1" lang="en-US" altLang="ko-KR" sz="2000" dirty="0"/>
              <a:t>app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구성되어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500" b="1" dirty="0"/>
              <a:t>App</a:t>
            </a:r>
          </a:p>
          <a:p>
            <a:r>
              <a:rPr kumimoji="1" lang="ko-KR" altLang="en-US" sz="2000" dirty="0"/>
              <a:t>특정 동작을 하는 웹 어플리케이션</a:t>
            </a:r>
            <a:endParaRPr kumimoji="1" lang="en-US" altLang="ko-KR" sz="2000" dirty="0"/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회원 관리 시스템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블로그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투표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to do list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App</a:t>
            </a:r>
            <a:r>
              <a:rPr kumimoji="1" lang="ko-KR" altLang="en-US" sz="2000" dirty="0"/>
              <a:t>을 여러 개로 구성함으로써 가독성과 유지보수에서 이점을 얻을 수 있습니다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나중에 </a:t>
            </a:r>
            <a:r>
              <a:rPr kumimoji="1" lang="en-US" altLang="ko-KR" sz="2000" dirty="0"/>
              <a:t>app</a:t>
            </a:r>
            <a:r>
              <a:rPr kumimoji="1" lang="ko-KR" altLang="en-US" sz="2000" dirty="0"/>
              <a:t>과 </a:t>
            </a:r>
            <a:r>
              <a:rPr kumimoji="1" lang="en-US" altLang="ko-KR" sz="2000" dirty="0"/>
              <a:t>project</a:t>
            </a:r>
            <a:r>
              <a:rPr kumimoji="1" lang="ko-KR" altLang="en-US" sz="2000" dirty="0"/>
              <a:t>의 이름을 변경 및 삭제하는 경우 까다로우니 미리 구조를 작성하고 개발을 진행하는 것이 좋습니다</a:t>
            </a:r>
            <a:r>
              <a:rPr kumimoji="1" lang="en-US" altLang="ko-KR" sz="2000" dirty="0"/>
              <a:t>. </a:t>
            </a:r>
            <a:endParaRPr kumimoji="1" lang="ko-KR" altLang="en-US" sz="2000" dirty="0"/>
          </a:p>
        </p:txBody>
      </p:sp>
      <p:sp>
        <p:nvSpPr>
          <p:cNvPr id="9" name="Google Shape;141;p5">
            <a:extLst>
              <a:ext uri="{FF2B5EF4-FFF2-40B4-BE49-F238E27FC236}">
                <a16:creationId xmlns:a16="http://schemas.microsoft.com/office/drawing/2014/main" id="{1C774FB2-510F-724A-A58F-54991A15DDBC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여러 </a:t>
            </a: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 만들기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91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584056" y="1711870"/>
            <a:ext cx="841926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/>
              <a:t>accounts</a:t>
            </a:r>
          </a:p>
          <a:p>
            <a:r>
              <a:rPr kumimoji="1" lang="ko-KR" altLang="en-US" sz="2500" dirty="0" err="1"/>
              <a:t>회원관련</a:t>
            </a:r>
            <a:r>
              <a:rPr kumimoji="1" lang="ko-KR" altLang="en-US" sz="2500" dirty="0"/>
              <a:t> 부분 </a:t>
            </a:r>
            <a:endParaRPr kumimoji="1" lang="en-US" altLang="ko-KR" sz="2500" dirty="0"/>
          </a:p>
          <a:p>
            <a:r>
              <a:rPr kumimoji="1" lang="ko-KR" altLang="en-US" sz="2500" dirty="0"/>
              <a:t>회원가입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회원탈퇴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로그인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로그아웃</a:t>
            </a:r>
          </a:p>
          <a:p>
            <a:endParaRPr kumimoji="1" lang="en-US" altLang="ko-KR" sz="2500" dirty="0"/>
          </a:p>
          <a:p>
            <a:endParaRPr kumimoji="1" lang="en-US" altLang="ko-KR" sz="2500" dirty="0"/>
          </a:p>
          <a:p>
            <a:r>
              <a:rPr kumimoji="1" lang="en-US" altLang="ko-KR" sz="3000" b="1" dirty="0"/>
              <a:t>blog</a:t>
            </a:r>
          </a:p>
          <a:p>
            <a:r>
              <a:rPr kumimoji="1" lang="en-US" altLang="ko-KR" sz="2500" dirty="0"/>
              <a:t>CRUD</a:t>
            </a:r>
            <a:r>
              <a:rPr kumimoji="1" lang="ko-KR" altLang="en-US" sz="2500" dirty="0"/>
              <a:t>부분</a:t>
            </a:r>
            <a:endParaRPr kumimoji="1" lang="en-US" altLang="ko-KR" sz="2500" dirty="0"/>
          </a:p>
          <a:p>
            <a:r>
              <a:rPr kumimoji="1" lang="ko-KR" altLang="en-US" sz="2500" dirty="0"/>
              <a:t>글 작성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글 읽기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글 업데이트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글 삭제 </a:t>
            </a:r>
            <a:endParaRPr kumimoji="1" lang="en-US" altLang="ko-KR" sz="2500" dirty="0"/>
          </a:p>
          <a:p>
            <a:r>
              <a:rPr kumimoji="1" lang="en-US" altLang="ko-KR" sz="2500" dirty="0"/>
              <a:t>+</a:t>
            </a:r>
            <a:r>
              <a:rPr kumimoji="1" lang="ko-KR" altLang="en-US" sz="2500" dirty="0"/>
              <a:t>댓글 작성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댓글 읽기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댓글 업데이트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댓글 삭제</a:t>
            </a:r>
            <a:endParaRPr kumimoji="1" lang="en-US" altLang="ko-KR" sz="2500" dirty="0"/>
          </a:p>
        </p:txBody>
      </p:sp>
      <p:sp>
        <p:nvSpPr>
          <p:cNvPr id="17" name="Google Shape;138;p5">
            <a:extLst>
              <a:ext uri="{FF2B5EF4-FFF2-40B4-BE49-F238E27FC236}">
                <a16:creationId xmlns:a16="http://schemas.microsoft.com/office/drawing/2014/main" id="{01B43CD5-823D-757F-C638-0E286A774F2F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40;p5">
            <a:extLst>
              <a:ext uri="{FF2B5EF4-FFF2-40B4-BE49-F238E27FC236}">
                <a16:creationId xmlns:a16="http://schemas.microsoft.com/office/drawing/2014/main" id="{E7666887-52D1-196A-1B57-B76FC8891842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" name="Google Shape;141;p5">
            <a:extLst>
              <a:ext uri="{FF2B5EF4-FFF2-40B4-BE49-F238E27FC236}">
                <a16:creationId xmlns:a16="http://schemas.microsoft.com/office/drawing/2014/main" id="{96E10434-080F-8D35-68FD-85DCC20EE4E5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여러 </a:t>
            </a: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 만들기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40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DB04C1-9A76-7A4E-99BD-C83FDAB49008}"/>
              </a:ext>
            </a:extLst>
          </p:cNvPr>
          <p:cNvSpPr/>
          <p:nvPr/>
        </p:nvSpPr>
        <p:spPr>
          <a:xfrm>
            <a:off x="584055" y="1405705"/>
            <a:ext cx="979932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400" dirty="0" err="1"/>
              <a:t>mkdir</a:t>
            </a:r>
            <a:r>
              <a:rPr lang="en" altLang="ko-KR" sz="2400" dirty="0"/>
              <a:t> session</a:t>
            </a:r>
            <a:r>
              <a:rPr lang="en-US" altLang="ko-KR" sz="2400" dirty="0"/>
              <a:t>14</a:t>
            </a:r>
            <a:r>
              <a:rPr lang="en" altLang="ko-KR" sz="2400" dirty="0"/>
              <a:t> </a:t>
            </a:r>
            <a:r>
              <a:rPr lang="en" altLang="ko-KR" dirty="0"/>
              <a:t>					</a:t>
            </a:r>
            <a:r>
              <a:rPr lang="ko-KR" altLang="en-US" dirty="0">
                <a:solidFill>
                  <a:srgbClr val="7F7F7F"/>
                </a:solidFill>
              </a:rPr>
              <a:t>작업할 폴더 생성 </a:t>
            </a:r>
            <a:endParaRPr lang="en-US" altLang="ko-KR" dirty="0">
              <a:solidFill>
                <a:srgbClr val="7F7F7F"/>
              </a:solidFill>
            </a:endParaRPr>
          </a:p>
          <a:p>
            <a:r>
              <a:rPr lang="en-US" altLang="ko-KR" sz="2400" dirty="0"/>
              <a:t>cd session14						</a:t>
            </a:r>
            <a:r>
              <a:rPr lang="ko-KR" altLang="en-US" dirty="0">
                <a:solidFill>
                  <a:srgbClr val="7F7F7F"/>
                </a:solidFill>
              </a:rPr>
              <a:t>작업할 폴더 이동</a:t>
            </a:r>
            <a:endParaRPr lang="en-US" altLang="ko-KR" dirty="0"/>
          </a:p>
          <a:p>
            <a:r>
              <a:rPr lang="en" altLang="ko-KR" sz="2400" dirty="0" err="1"/>
              <a:t>pipenv</a:t>
            </a:r>
            <a:r>
              <a:rPr lang="en" altLang="ko-KR" sz="2400" dirty="0"/>
              <a:t> shell</a:t>
            </a:r>
            <a:r>
              <a:rPr lang="en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		</a:t>
            </a:r>
            <a:r>
              <a:rPr lang="ko-KR" altLang="en-US" dirty="0">
                <a:solidFill>
                  <a:srgbClr val="7F7F7F"/>
                </a:solidFill>
              </a:rPr>
              <a:t>가상환경 생성</a:t>
            </a:r>
            <a:endParaRPr lang="en" altLang="ko-KR" dirty="0"/>
          </a:p>
          <a:p>
            <a:r>
              <a:rPr kumimoji="1" lang="en-US" altLang="ko-KR" sz="2400" dirty="0" err="1"/>
              <a:t>pipenv</a:t>
            </a:r>
            <a:r>
              <a:rPr kumimoji="1" lang="en-US" altLang="ko-KR" sz="2400" dirty="0"/>
              <a:t> install </a:t>
            </a:r>
            <a:r>
              <a:rPr kumimoji="1" lang="en-US" altLang="ko-KR" sz="2400" dirty="0" err="1"/>
              <a:t>django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</a:t>
            </a:r>
            <a:r>
              <a:rPr lang="ko-KR" altLang="en-US" dirty="0">
                <a:solidFill>
                  <a:srgbClr val="7F7F7F"/>
                </a:solidFill>
              </a:rPr>
              <a:t>가상환경 내에 </a:t>
            </a:r>
            <a:r>
              <a:rPr lang="en-US" altLang="ko-KR" dirty="0">
                <a:solidFill>
                  <a:srgbClr val="7F7F7F"/>
                </a:solidFill>
              </a:rPr>
              <a:t>Django </a:t>
            </a:r>
            <a:r>
              <a:rPr lang="ko-KR" altLang="en-US" dirty="0">
                <a:solidFill>
                  <a:srgbClr val="7F7F7F"/>
                </a:solidFill>
              </a:rPr>
              <a:t>패키지 설치 </a:t>
            </a:r>
            <a:endParaRPr kumimoji="1" lang="en-US" altLang="ko-KR" dirty="0"/>
          </a:p>
          <a:p>
            <a:r>
              <a:rPr kumimoji="1" lang="en-US" altLang="ko-KR" sz="2400" dirty="0" err="1"/>
              <a:t>django</a:t>
            </a:r>
            <a:r>
              <a:rPr kumimoji="1" lang="en-US" altLang="ko-KR" sz="2400" dirty="0"/>
              <a:t>-admin </a:t>
            </a:r>
            <a:r>
              <a:rPr kumimoji="1" lang="en-US" altLang="ko-KR" sz="2400" dirty="0" err="1"/>
              <a:t>startproject</a:t>
            </a:r>
            <a:r>
              <a:rPr kumimoji="1" lang="en-US" altLang="ko-KR" sz="2400" dirty="0"/>
              <a:t> {project}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</a:t>
            </a:r>
            <a:r>
              <a:rPr lang="ko-KR" altLang="en-US" dirty="0">
                <a:solidFill>
                  <a:srgbClr val="7F7F7F"/>
                </a:solidFill>
              </a:rPr>
              <a:t>장고 프로젝트 생성 </a:t>
            </a:r>
            <a:r>
              <a:rPr lang="en-US" altLang="ko-KR" dirty="0">
                <a:solidFill>
                  <a:srgbClr val="7F7F7F"/>
                </a:solidFill>
              </a:rPr>
              <a:t>&amp;</a:t>
            </a:r>
            <a:r>
              <a:rPr lang="ko-KR" altLang="en-US" dirty="0">
                <a:solidFill>
                  <a:srgbClr val="7F7F7F"/>
                </a:solidFill>
              </a:rPr>
              <a:t> 이동</a:t>
            </a:r>
            <a:endParaRPr lang="en-US" altLang="ko-KR" dirty="0">
              <a:solidFill>
                <a:srgbClr val="7F7F7F"/>
              </a:solidFill>
            </a:endParaRPr>
          </a:p>
          <a:p>
            <a:r>
              <a:rPr kumimoji="1" lang="en-US" altLang="ko-KR" sz="2400" dirty="0"/>
              <a:t>cd {project}</a:t>
            </a:r>
          </a:p>
          <a:p>
            <a:pPr lvl="0"/>
            <a:r>
              <a:rPr kumimoji="1" lang="en-US" altLang="ko-KR" sz="2400" dirty="0"/>
              <a:t>code .							</a:t>
            </a:r>
            <a:r>
              <a:rPr lang="en-US" altLang="ko-KR" dirty="0" err="1">
                <a:solidFill>
                  <a:srgbClr val="7F7F7F"/>
                </a:solidFill>
              </a:rPr>
              <a:t>vscode</a:t>
            </a:r>
            <a:r>
              <a:rPr lang="en-US" altLang="ko-KR" dirty="0">
                <a:solidFill>
                  <a:srgbClr val="7F7F7F"/>
                </a:solidFill>
              </a:rPr>
              <a:t> </a:t>
            </a:r>
            <a:r>
              <a:rPr lang="ko-KR" altLang="en-US" dirty="0">
                <a:solidFill>
                  <a:srgbClr val="7F7F7F"/>
                </a:solidFill>
              </a:rPr>
              <a:t>열기</a:t>
            </a:r>
            <a:endParaRPr kumimoji="1" lang="en-US" altLang="ko-KR" dirty="0">
              <a:solidFill>
                <a:srgbClr val="E7E6E6">
                  <a:lumMod val="90000"/>
                </a:srgbClr>
              </a:solidFill>
            </a:endParaRPr>
          </a:p>
          <a:p>
            <a:endParaRPr lang="en-US" altLang="ko-KR" dirty="0">
              <a:solidFill>
                <a:srgbClr val="7F7F7F"/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showmigrations</a:t>
            </a:r>
            <a:r>
              <a:rPr kumimoji="1" lang="en-US" altLang="ko-KR" sz="2400" dirty="0"/>
              <a:t>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마이그레이션 확인</a:t>
            </a:r>
            <a:endParaRPr lang="en-US" altLang="ko-KR" dirty="0">
              <a:solidFill>
                <a:srgbClr val="7F7F7F"/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migrate				</a:t>
            </a:r>
            <a:r>
              <a:rPr kumimoji="1" lang="en-US" altLang="ko-KR" sz="1500" dirty="0">
                <a:solidFill>
                  <a:srgbClr val="A5A5A5">
                    <a:lumMod val="75000"/>
                  </a:srgbClr>
                </a:solidFill>
              </a:rPr>
              <a:t>DB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에 반영</a:t>
            </a:r>
            <a:endParaRPr kumimoji="1" lang="en-US" altLang="ko-KR" sz="1500" dirty="0">
              <a:solidFill>
                <a:srgbClr val="A5A5A5">
                  <a:lumMod val="75000"/>
                </a:srgbClr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createsuperuser</a:t>
            </a:r>
            <a:r>
              <a:rPr kumimoji="1" lang="en-US" altLang="ko-KR" sz="2400" dirty="0"/>
              <a:t> 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관리자 계정 생성</a:t>
            </a:r>
            <a:endParaRPr kumimoji="1" lang="en-US" altLang="ko-KR" sz="1500" dirty="0">
              <a:solidFill>
                <a:srgbClr val="A5A5A5">
                  <a:lumMod val="75000"/>
                </a:srgbClr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runserver</a:t>
            </a:r>
            <a:r>
              <a:rPr kumimoji="1" lang="en-US" altLang="ko-KR" sz="2400" dirty="0"/>
              <a:t>	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로컬 서버에서 장고 서버 실행</a:t>
            </a:r>
            <a:endParaRPr kumimoji="1" lang="ko-KR" altLang="en-US" sz="1500" dirty="0"/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DE06EDE5-FAEC-F4A3-6FDE-8FD0091F31F7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D9B68815-D234-6190-2DED-C1971D65C98B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E2B8CBA1-8286-56C5-3689-9B8CA341BB83}"/>
              </a:ext>
            </a:extLst>
          </p:cNvPr>
          <p:cNvSpPr txBox="1"/>
          <p:nvPr/>
        </p:nvSpPr>
        <p:spPr>
          <a:xfrm>
            <a:off x="584055" y="766750"/>
            <a:ext cx="287951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Project</a:t>
            </a:r>
            <a:r>
              <a:rPr lang="ko-KR" altLang="en-US" b="1" dirty="0">
                <a:solidFill>
                  <a:srgbClr val="7F7F7F"/>
                </a:solidFill>
              </a:rPr>
              <a:t>와 </a:t>
            </a: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을 나눠서 해봅시다</a:t>
            </a:r>
            <a:r>
              <a:rPr lang="en-US" altLang="ko-KR" b="1" dirty="0">
                <a:solidFill>
                  <a:srgbClr val="7F7F7F"/>
                </a:solidFill>
              </a:rPr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86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396256" y="6365739"/>
            <a:ext cx="114298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b="1" dirty="0">
                <a:solidFill>
                  <a:srgbClr val="7F7F7F"/>
                </a:solidFill>
              </a:rPr>
              <a:t>14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C3095-FEC7-0345-B611-EFE88A99E4E9}"/>
              </a:ext>
            </a:extLst>
          </p:cNvPr>
          <p:cNvSpPr/>
          <p:nvPr/>
        </p:nvSpPr>
        <p:spPr>
          <a:xfrm>
            <a:off x="2996581" y="1333673"/>
            <a:ext cx="97993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루트 디렉터리</a:t>
            </a:r>
            <a:r>
              <a:rPr lang="en-US" altLang="ko-KR" dirty="0"/>
              <a:t>.</a:t>
            </a:r>
            <a:r>
              <a:rPr lang="ko-KR" altLang="en-US" dirty="0"/>
              <a:t> 프로젝트 관련 디렉터리를 모아주는 역할</a:t>
            </a:r>
            <a:r>
              <a:rPr lang="en-US" altLang="ko-KR" dirty="0"/>
              <a:t>. </a:t>
            </a:r>
            <a:r>
              <a:rPr lang="ko-KR" altLang="en-US" dirty="0"/>
              <a:t>특별한 의미 없다</a:t>
            </a:r>
            <a:r>
              <a:rPr lang="en-US" altLang="ko-KR" dirty="0"/>
              <a:t>. (</a:t>
            </a:r>
            <a:r>
              <a:rPr lang="ko-KR" altLang="en-US" dirty="0"/>
              <a:t>이름 변경 가능</a:t>
            </a:r>
            <a:r>
              <a:rPr lang="en-US" altLang="ko-KR" dirty="0"/>
              <a:t>)</a:t>
            </a:r>
          </a:p>
          <a:p>
            <a:endParaRPr lang="en" altLang="ko-KR" dirty="0"/>
          </a:p>
          <a:p>
            <a:r>
              <a:rPr lang="ko-KR" altLang="en-US" dirty="0"/>
              <a:t>사이트 관리를 도와주는 스크립트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커맨드라인</a:t>
            </a:r>
            <a:r>
              <a:rPr lang="ko-KR" altLang="en-US" dirty="0"/>
              <a:t> 유틸리티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 디렉터리</a:t>
            </a:r>
            <a:r>
              <a:rPr lang="en-US" altLang="ko-KR" dirty="0"/>
              <a:t>. </a:t>
            </a:r>
            <a:r>
              <a:rPr lang="ko-KR" altLang="en-US" dirty="0"/>
              <a:t>프로젝트와 관련된 실제 </a:t>
            </a:r>
            <a:r>
              <a:rPr lang="ko-KR" altLang="en-US" dirty="0" err="1"/>
              <a:t>파이썬</a:t>
            </a:r>
            <a:r>
              <a:rPr lang="ko-KR" altLang="en-US" dirty="0"/>
              <a:t> 파일들이 있는 디렉터리</a:t>
            </a:r>
            <a:r>
              <a:rPr lang="en-US" altLang="ko-KR" dirty="0"/>
              <a:t>. (</a:t>
            </a:r>
            <a:r>
              <a:rPr lang="ko-KR" altLang="en-US" dirty="0"/>
              <a:t>이름 변경 제약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디렉터리를 패키지처럼 사용할 수 있게 도와준다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사이트에 대한 여러 설정들을 모아놓은 파일</a:t>
            </a:r>
            <a:r>
              <a:rPr lang="en-US" altLang="ko-KR" dirty="0"/>
              <a:t>.</a:t>
            </a:r>
            <a:r>
              <a:rPr lang="ko-KR" altLang="en-US" dirty="0"/>
              <a:t> 어플리케이션</a:t>
            </a:r>
            <a:r>
              <a:rPr lang="en-US" altLang="ko-KR" dirty="0"/>
              <a:t>, </a:t>
            </a:r>
            <a:r>
              <a:rPr lang="ko-KR" altLang="en-US" dirty="0"/>
              <a:t>정적 파일</a:t>
            </a:r>
            <a:r>
              <a:rPr lang="en-US" altLang="ko-KR" dirty="0"/>
              <a:t>, </a:t>
            </a:r>
            <a:r>
              <a:rPr lang="ko-KR" altLang="en-US" dirty="0"/>
              <a:t>데이터베이스 등의 설정이 가능하다</a:t>
            </a:r>
            <a:r>
              <a:rPr lang="en-US" altLang="ko-KR" dirty="0"/>
              <a:t>.</a:t>
            </a:r>
          </a:p>
          <a:p>
            <a:endParaRPr lang="en" altLang="ko-KR" dirty="0"/>
          </a:p>
          <a:p>
            <a:r>
              <a:rPr lang="en" altLang="ko-KR" dirty="0" err="1"/>
              <a:t>url</a:t>
            </a:r>
            <a:r>
              <a:rPr lang="ko-KR" altLang="en-US" dirty="0"/>
              <a:t>과 </a:t>
            </a:r>
            <a:r>
              <a:rPr lang="en" altLang="ko-KR" dirty="0"/>
              <a:t>view</a:t>
            </a:r>
            <a:r>
              <a:rPr lang="ko-KR" altLang="en-US" dirty="0"/>
              <a:t>들을 연결한다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Web Server Gateway Interface.</a:t>
            </a:r>
            <a:r>
              <a:rPr lang="ko-KR" altLang="en-US" dirty="0"/>
              <a:t> </a:t>
            </a:r>
            <a:r>
              <a:rPr lang="en-US" altLang="ko-KR" dirty="0"/>
              <a:t>Web Server</a:t>
            </a:r>
            <a:r>
              <a:rPr lang="ko-KR" altLang="en-US" dirty="0"/>
              <a:t>와 </a:t>
            </a:r>
            <a:r>
              <a:rPr lang="en-US" altLang="ko-KR" dirty="0" err="1"/>
              <a:t>django</a:t>
            </a:r>
            <a:r>
              <a:rPr lang="ko-KR" altLang="en-US" dirty="0" err="1"/>
              <a:t>를</a:t>
            </a:r>
            <a:r>
              <a:rPr lang="ko-KR" altLang="en-US" dirty="0"/>
              <a:t> 연결한다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Asynchronous Server Gateway Interface.</a:t>
            </a:r>
            <a:r>
              <a:rPr lang="ko-KR" altLang="en-US" dirty="0"/>
              <a:t> </a:t>
            </a:r>
            <a:r>
              <a:rPr lang="en-US" altLang="ko-KR" dirty="0" err="1"/>
              <a:t>wsgi</a:t>
            </a:r>
            <a:r>
              <a:rPr lang="ko-KR" altLang="en-US" dirty="0"/>
              <a:t>의 상위호환으로</a:t>
            </a:r>
            <a:r>
              <a:rPr lang="en-US" altLang="ko-KR" dirty="0"/>
              <a:t>,</a:t>
            </a:r>
            <a:r>
              <a:rPr lang="ko-KR" altLang="en-US" dirty="0"/>
              <a:t> 비동기적 처리까지 가능하다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9B606-2553-454F-90F5-8428B3159D67}"/>
              </a:ext>
            </a:extLst>
          </p:cNvPr>
          <p:cNvSpPr txBox="1"/>
          <p:nvPr/>
        </p:nvSpPr>
        <p:spPr>
          <a:xfrm>
            <a:off x="584056" y="1939400"/>
            <a:ext cx="23145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/>
              <a:t>project/ </a:t>
            </a:r>
          </a:p>
          <a:p>
            <a:r>
              <a:rPr lang="en" altLang="ko-KR" dirty="0"/>
              <a:t>    </a:t>
            </a:r>
            <a:r>
              <a:rPr lang="en" altLang="ko-KR" dirty="0" err="1"/>
              <a:t>manage.py</a:t>
            </a:r>
            <a:r>
              <a:rPr lang="en" altLang="ko-KR" dirty="0"/>
              <a:t> </a:t>
            </a:r>
          </a:p>
          <a:p>
            <a:r>
              <a:rPr lang="en" altLang="ko-KR" dirty="0"/>
              <a:t>    project/ </a:t>
            </a:r>
          </a:p>
          <a:p>
            <a:r>
              <a:rPr lang="en" altLang="ko-KR" dirty="0"/>
              <a:t>        __</a:t>
            </a:r>
            <a:r>
              <a:rPr lang="en" altLang="ko-KR" dirty="0" err="1"/>
              <a:t>init</a:t>
            </a:r>
            <a:r>
              <a:rPr lang="en" altLang="ko-KR" dirty="0"/>
              <a:t>__.</a:t>
            </a:r>
            <a:r>
              <a:rPr lang="en" altLang="ko-KR" dirty="0" err="1"/>
              <a:t>py</a:t>
            </a:r>
            <a:endParaRPr lang="en" altLang="ko-KR" dirty="0"/>
          </a:p>
          <a:p>
            <a:r>
              <a:rPr lang="en" altLang="ko-KR" dirty="0"/>
              <a:t>        </a:t>
            </a:r>
            <a:r>
              <a:rPr lang="en" altLang="ko-KR" dirty="0" err="1"/>
              <a:t>settings.py</a:t>
            </a:r>
            <a:r>
              <a:rPr lang="en" altLang="ko-KR" dirty="0"/>
              <a:t> </a:t>
            </a:r>
          </a:p>
          <a:p>
            <a:r>
              <a:rPr lang="en" altLang="ko-KR" dirty="0"/>
              <a:t>        </a:t>
            </a:r>
            <a:r>
              <a:rPr lang="en" altLang="ko-KR" dirty="0" err="1"/>
              <a:t>urls.py</a:t>
            </a:r>
            <a:r>
              <a:rPr lang="en" altLang="ko-KR" dirty="0"/>
              <a:t> </a:t>
            </a:r>
          </a:p>
          <a:p>
            <a:r>
              <a:rPr lang="en" altLang="ko-KR" dirty="0"/>
              <a:t>        </a:t>
            </a:r>
            <a:r>
              <a:rPr lang="en" altLang="ko-KR" dirty="0" err="1"/>
              <a:t>wsgi.py</a:t>
            </a:r>
            <a:endParaRPr lang="en" altLang="ko-KR" dirty="0"/>
          </a:p>
          <a:p>
            <a:r>
              <a:rPr lang="en" altLang="ko-KR" dirty="0"/>
              <a:t>        </a:t>
            </a:r>
            <a:r>
              <a:rPr lang="en" altLang="ko-KR" dirty="0" err="1"/>
              <a:t>asgi.py</a:t>
            </a:r>
            <a:r>
              <a:rPr lang="en" altLang="ko-KR" dirty="0"/>
              <a:t> 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3B88F40C-2AE2-DD49-A548-CA64BFA15B6A}"/>
              </a:ext>
            </a:extLst>
          </p:cNvPr>
          <p:cNvCxnSpPr/>
          <p:nvPr/>
        </p:nvCxnSpPr>
        <p:spPr>
          <a:xfrm flipV="1">
            <a:off x="1395663" y="1528011"/>
            <a:ext cx="1600918" cy="5534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667C273-54D7-4842-B4AB-E2D00564703C}"/>
              </a:ext>
            </a:extLst>
          </p:cNvPr>
          <p:cNvCxnSpPr>
            <a:cxnSpLocks/>
          </p:cNvCxnSpPr>
          <p:nvPr/>
        </p:nvCxnSpPr>
        <p:spPr>
          <a:xfrm flipV="1">
            <a:off x="1876926" y="1939401"/>
            <a:ext cx="1119655" cy="3841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CD1A547-8A96-3B46-A4FB-1F5B5B641B48}"/>
              </a:ext>
            </a:extLst>
          </p:cNvPr>
          <p:cNvCxnSpPr>
            <a:cxnSpLocks/>
          </p:cNvCxnSpPr>
          <p:nvPr/>
        </p:nvCxnSpPr>
        <p:spPr>
          <a:xfrm flipV="1">
            <a:off x="1647077" y="2286002"/>
            <a:ext cx="1447454" cy="244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1ABD293-9788-FF4A-B2B7-B9EB7BF1B08E}"/>
              </a:ext>
            </a:extLst>
          </p:cNvPr>
          <p:cNvCxnSpPr>
            <a:cxnSpLocks/>
          </p:cNvCxnSpPr>
          <p:nvPr/>
        </p:nvCxnSpPr>
        <p:spPr>
          <a:xfrm>
            <a:off x="2098172" y="2772425"/>
            <a:ext cx="8984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E8DBF7F-664B-5244-ACB7-540627EE5370}"/>
              </a:ext>
            </a:extLst>
          </p:cNvPr>
          <p:cNvCxnSpPr>
            <a:cxnSpLocks/>
          </p:cNvCxnSpPr>
          <p:nvPr/>
        </p:nvCxnSpPr>
        <p:spPr>
          <a:xfrm>
            <a:off x="2086858" y="2981516"/>
            <a:ext cx="909723" cy="1284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6CEE424-3C11-0648-8FE8-24610889F81C}"/>
              </a:ext>
            </a:extLst>
          </p:cNvPr>
          <p:cNvCxnSpPr>
            <a:cxnSpLocks/>
          </p:cNvCxnSpPr>
          <p:nvPr/>
        </p:nvCxnSpPr>
        <p:spPr>
          <a:xfrm>
            <a:off x="1657532" y="3209340"/>
            <a:ext cx="1339049" cy="3726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DC8A7D2-9F0F-3E4E-809C-3BC89002C75C}"/>
              </a:ext>
            </a:extLst>
          </p:cNvPr>
          <p:cNvCxnSpPr>
            <a:cxnSpLocks/>
          </p:cNvCxnSpPr>
          <p:nvPr/>
        </p:nvCxnSpPr>
        <p:spPr>
          <a:xfrm>
            <a:off x="1742061" y="3400793"/>
            <a:ext cx="1254520" cy="615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C1B1E65F-CCC9-5E43-98DF-313B0BC41E63}"/>
              </a:ext>
            </a:extLst>
          </p:cNvPr>
          <p:cNvCxnSpPr>
            <a:cxnSpLocks/>
          </p:cNvCxnSpPr>
          <p:nvPr/>
        </p:nvCxnSpPr>
        <p:spPr>
          <a:xfrm>
            <a:off x="1717119" y="3659942"/>
            <a:ext cx="1279462" cy="770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Google Shape;138;p5">
            <a:extLst>
              <a:ext uri="{FF2B5EF4-FFF2-40B4-BE49-F238E27FC236}">
                <a16:creationId xmlns:a16="http://schemas.microsoft.com/office/drawing/2014/main" id="{9104438C-489A-5F02-AF77-6FE268AF20B4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40;p5">
            <a:extLst>
              <a:ext uri="{FF2B5EF4-FFF2-40B4-BE49-F238E27FC236}">
                <a16:creationId xmlns:a16="http://schemas.microsoft.com/office/drawing/2014/main" id="{ECC25817-366E-A50B-1904-AE80025158E1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1" name="Google Shape;141;p5">
            <a:extLst>
              <a:ext uri="{FF2B5EF4-FFF2-40B4-BE49-F238E27FC236}">
                <a16:creationId xmlns:a16="http://schemas.microsoft.com/office/drawing/2014/main" id="{BC9DADF0-B7D1-53F7-D34A-FEE70869C4E5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Project</a:t>
            </a:r>
            <a:r>
              <a:rPr lang="ko-KR" altLang="en-US" b="1" dirty="0">
                <a:solidFill>
                  <a:srgbClr val="7F7F7F"/>
                </a:solidFill>
              </a:rPr>
              <a:t>의 구조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906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8153</TotalTime>
  <Words>5538</Words>
  <Application>Microsoft Macintosh PowerPoint</Application>
  <PresentationFormat>와이드스크린</PresentationFormat>
  <Paragraphs>827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맑은 고딕</vt:lpstr>
      <vt:lpstr>맑은 고딕</vt:lpstr>
      <vt:lpstr>D2Coding</vt:lpstr>
      <vt:lpstr>NanumSquareR</vt:lpstr>
      <vt:lpstr>Noto Sans KR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YeongBeom</dc:creator>
  <cp:lastModifiedBy>김범진[ 학부휴학 / 보건환경융합과학부 ]</cp:lastModifiedBy>
  <cp:revision>231</cp:revision>
  <dcterms:created xsi:type="dcterms:W3CDTF">2021-01-16T07:18:29Z</dcterms:created>
  <dcterms:modified xsi:type="dcterms:W3CDTF">2022-07-07T08:29:15Z</dcterms:modified>
</cp:coreProperties>
</file>